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85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6" r:id="rId25"/>
    <p:sldId id="278" r:id="rId26"/>
    <p:sldId id="279" r:id="rId27"/>
    <p:sldId id="280" r:id="rId28"/>
    <p:sldId id="281" r:id="rId29"/>
    <p:sldId id="282" r:id="rId30"/>
    <p:sldId id="283" r:id="rId31"/>
    <p:sldId id="284" r:id="rId32"/>
  </p:sldIdLst>
  <p:sldSz cx="12192000" cy="6858000"/>
  <p:notesSz cx="6858000" cy="9144000"/>
  <p:embeddedFontLst>
    <p:embeddedFont>
      <p:font typeface="Impact" pitchFamily="34" charset="0"/>
      <p:regular r:id="rId34"/>
    </p:embeddedFont>
    <p:embeddedFont>
      <p:font typeface="Calibri" pitchFamily="34" charset="0"/>
      <p:regular r:id="rId35"/>
      <p:bold r:id="rId36"/>
      <p:italic r:id="rId37"/>
      <p:boldItalic r:id="rId38"/>
    </p:embeddedFont>
    <p:embeddedFont>
      <p:font typeface="Roboto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hNoFTTeU9hBTUhBeWdHKPjO951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96" y="-3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b309b94094_5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2b309b94094_5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b309b94094_5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g2b309b94094_5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b309b94094_5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2b309b94094_5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ef9711775d_9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1ef9711775d_9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ef9711775d_9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7" name="Google Shape;167;g1ef9711775d_9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ef9711775d_9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g1ef9711775d_9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ef9711775d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ef9711775d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b309b94094_3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b309b94094_3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b309b94094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b309b94094_2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ef9711775d_16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g1ef9711775d_16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ef9711775d_16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g1ef9711775d_16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ef9711775d_16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g1ef9711775d_16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1ef9711775d_16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g1ef9711775d_16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b2b6963c0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g2b2b6963c0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b309b94094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g2b309b94094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b309b94094_4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g2b309b94094_4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b309b94094_4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g2b309b94094_4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ef9711775d_16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ef9711775d_16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2b2b6963c0c_5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2b2b6963c0c_5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b2b6963c0c_5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2b2b6963c0c_5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b2b6963c0c_5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2b2b6963c0c_5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b2c421ac5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2b2c421ac5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b2c421ac5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2b2c421ac5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b2c421ac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b2c421ac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b2c421ac5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2b2c421ac5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4.png"/><Relationship Id="rId9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4.png"/><Relationship Id="rId7" Type="http://schemas.openxmlformats.org/officeDocument/2006/relationships/image" Target="../media/image67.jpeg"/><Relationship Id="rId12" Type="http://schemas.openxmlformats.org/officeDocument/2006/relationships/image" Target="../media/image7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jpeg"/><Relationship Id="rId10" Type="http://schemas.openxmlformats.org/officeDocument/2006/relationships/image" Target="../media/image70.jpeg"/><Relationship Id="rId4" Type="http://schemas.openxmlformats.org/officeDocument/2006/relationships/image" Target="../media/image3.png"/><Relationship Id="rId9" Type="http://schemas.openxmlformats.org/officeDocument/2006/relationships/image" Target="../media/image6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jpeg"/><Relationship Id="rId5" Type="http://schemas.openxmlformats.org/officeDocument/2006/relationships/image" Target="../media/image56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3.png"/><Relationship Id="rId7" Type="http://schemas.openxmlformats.org/officeDocument/2006/relationships/image" Target="../media/image8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3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t="59999" r="32917"/>
          <a:stretch/>
        </p:blipFill>
        <p:spPr>
          <a:xfrm>
            <a:off x="8915401" y="4150526"/>
            <a:ext cx="3027108" cy="1804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706" y="119062"/>
            <a:ext cx="6619876" cy="661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 l="66528"/>
          <a:stretch/>
        </p:blipFill>
        <p:spPr>
          <a:xfrm>
            <a:off x="6699582" y="119061"/>
            <a:ext cx="2215819" cy="6619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" name="Google Shape;87;p1"/>
          <p:cNvGrpSpPr/>
          <p:nvPr/>
        </p:nvGrpSpPr>
        <p:grpSpPr>
          <a:xfrm>
            <a:off x="0" y="8247"/>
            <a:ext cx="12192000" cy="6866246"/>
            <a:chOff x="-79700" y="-110803"/>
            <a:chExt cx="12192000" cy="6866246"/>
          </a:xfrm>
        </p:grpSpPr>
        <p:pic>
          <p:nvPicPr>
            <p:cNvPr id="88" name="Google Shape;88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79700" y="-11080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2400" y="5155577"/>
              <a:ext cx="1649505" cy="15998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0" name="Google Shape;90;p1"/>
          <p:cNvPicPr preferRelativeResize="0"/>
          <p:nvPr/>
        </p:nvPicPr>
        <p:blipFill rotWithShape="1">
          <a:blip r:embed="rId7">
            <a:alphaModFix/>
          </a:blip>
          <a:srcRect t="11544" b="6858"/>
          <a:stretch/>
        </p:blipFill>
        <p:spPr>
          <a:xfrm>
            <a:off x="8996871" y="588807"/>
            <a:ext cx="2829526" cy="338911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algn="tl" rotWithShape="0">
              <a:srgbClr val="000000">
                <a:alpha val="44705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39899" y="571499"/>
            <a:ext cx="5333703" cy="53337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" name="Google Shape;96;p2"/>
          <p:cNvGrpSpPr/>
          <p:nvPr/>
        </p:nvGrpSpPr>
        <p:grpSpPr>
          <a:xfrm>
            <a:off x="0" y="0"/>
            <a:ext cx="12192000" cy="6858001"/>
            <a:chOff x="0" y="-3"/>
            <a:chExt cx="12192000" cy="6858001"/>
          </a:xfrm>
        </p:grpSpPr>
        <p:pic>
          <p:nvPicPr>
            <p:cNvPr id="97" name="Google Shape;97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-3"/>
              <a:ext cx="12192000" cy="68580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52400" y="5155577"/>
              <a:ext cx="1649505" cy="159986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" name="Google Shape;99;p2"/>
          <p:cNvSpPr txBox="1"/>
          <p:nvPr/>
        </p:nvSpPr>
        <p:spPr>
          <a:xfrm>
            <a:off x="407368" y="260648"/>
            <a:ext cx="6120680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kk-KZ" sz="1600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Мамандық/</a:t>
            </a:r>
            <a:r>
              <a:rPr lang="ru-RU" sz="1600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специальность: </a:t>
            </a:r>
            <a:endParaRPr lang="en-US" sz="16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lvl="0" algn="ctr"/>
            <a:r>
              <a:rPr lang="ru-RU" sz="16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06130100 </a:t>
            </a:r>
            <a:endParaRPr lang="ru-RU" sz="1600" b="1" dirty="0" smtClean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lvl="0" algn="ctr"/>
            <a:r>
              <a:rPr lang="ru-RU" sz="1600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Бағдарламалық </a:t>
            </a:r>
            <a:r>
              <a:rPr lang="ru-RU" sz="1600" dirty="0" err="1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қамтамасыз ету</a:t>
            </a:r>
            <a:r>
              <a:rPr lang="ru-RU" sz="1600" dirty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(түрлері бойынша</a:t>
            </a:r>
            <a:r>
              <a:rPr lang="ru-RU" sz="1600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)/ Программное обеспечение (по видам</a:t>
            </a:r>
            <a:r>
              <a:rPr lang="ru-RU" sz="1600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)</a:t>
            </a:r>
            <a:endParaRPr lang="en-US" sz="16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lvl="0"/>
            <a:endParaRPr lang="en-US" sz="1600" b="0" i="0" u="none" strike="noStrike" cap="none" dirty="0">
              <a:solidFill>
                <a:schemeClr val="dk1"/>
              </a:solidFill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407368" y="1484784"/>
            <a:ext cx="5616624" cy="1661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chemeClr val="dk1"/>
              </a:buClr>
            </a:pPr>
            <a:r>
              <a:rPr lang="ru-RU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Біліктілік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/квалификация</a:t>
            </a:r>
            <a:r>
              <a:rPr lang="ru-RU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: </a:t>
            </a:r>
            <a:endParaRPr lang="ru-RU" b="1" dirty="0" smtClean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lvl="0" algn="ctr">
              <a:buClr>
                <a:schemeClr val="dk1"/>
              </a:buClr>
            </a:pP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3W06130102 Web-дизайнер</a:t>
            </a:r>
            <a:endParaRPr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lvl="0" algn="ctr"/>
            <a:r>
              <a:rPr lang="ru-RU" b="1" i="0" u="none" strike="noStrike" cap="none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4S06130103 </a:t>
            </a:r>
            <a:r>
              <a:rPr lang="ru-RU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Бағдарламалық қамтамасыз етуді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әзірлеуші 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/р</a:t>
            </a:r>
            <a:r>
              <a:rPr lang="ru-RU" b="1" i="0" u="none" strike="noStrike" cap="none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азработчик </a:t>
            </a:r>
            <a:r>
              <a:rPr lang="ru-RU" b="1" i="0" u="none" strike="noStrike" cap="none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программного </a:t>
            </a:r>
            <a:r>
              <a:rPr lang="ru-RU" b="1" i="0" u="none" strike="noStrike" cap="none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обеспечения</a:t>
            </a:r>
            <a:endParaRPr b="1" i="0" u="none" strike="noStrike" cap="none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lvl="0" algn="ctr"/>
            <a:r>
              <a:rPr lang="ru-RU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Оқу мерзімі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/срок </a:t>
            </a:r>
            <a:r>
              <a:rPr lang="ru-RU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обучения: 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2 </a:t>
            </a:r>
            <a:r>
              <a:rPr lang="ru-RU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жыл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10 ай (9-сынып </a:t>
            </a:r>
            <a:r>
              <a:rPr lang="ru-RU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базасында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/2 </a:t>
            </a:r>
            <a:r>
              <a:rPr lang="ru-RU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года 10 месяцев (на базе 9 классов)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cxnSp>
        <p:nvCxnSpPr>
          <p:cNvPr id="101" name="Google Shape;101;p2"/>
          <p:cNvCxnSpPr/>
          <p:nvPr/>
        </p:nvCxnSpPr>
        <p:spPr>
          <a:xfrm rot="10800000" flipH="1">
            <a:off x="1340009" y="3541489"/>
            <a:ext cx="4325700" cy="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2" name="Google Shape;102;p2"/>
          <p:cNvSpPr txBox="1"/>
          <p:nvPr/>
        </p:nvSpPr>
        <p:spPr>
          <a:xfrm>
            <a:off x="479376" y="3501008"/>
            <a:ext cx="5613884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1600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Маманды</a:t>
            </a:r>
            <a:r>
              <a:rPr lang="kk-KZ" sz="1600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қ/</a:t>
            </a:r>
            <a:r>
              <a:rPr lang="ru-RU" sz="1600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с</a:t>
            </a:r>
            <a:r>
              <a:rPr lang="ru-RU" sz="1600" b="1" i="0" u="none" strike="noStrike" cap="none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пециальность</a:t>
            </a:r>
            <a:r>
              <a:rPr lang="ru-RU" sz="1600" b="1" i="0" u="none" strike="noStrike" cap="none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: </a:t>
            </a:r>
            <a:endParaRPr sz="1600" b="1" i="0" u="none" strike="noStrike" cap="none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lvl="0" algn="ctr"/>
            <a:r>
              <a:rPr lang="ru-RU" sz="1600" b="1" i="0" u="none" strike="noStrike" cap="none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061</a:t>
            </a:r>
            <a:r>
              <a:rPr lang="ru-RU" sz="16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2</a:t>
            </a:r>
            <a:r>
              <a:rPr lang="ru-RU" sz="1600" b="1" i="0" u="none" strike="noStrike" cap="none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0100 </a:t>
            </a:r>
            <a:endParaRPr lang="ru-RU" sz="1600" b="1" i="0" u="none" strike="noStrike" cap="none" dirty="0" smtClean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lvl="0" algn="ctr"/>
            <a:r>
              <a:rPr lang="ru-RU" sz="1600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Есептеу</a:t>
            </a:r>
            <a:r>
              <a:rPr lang="ru-RU" sz="1600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sz="1600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техникасы</a:t>
            </a:r>
            <a:r>
              <a:rPr lang="ru-RU" sz="1600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sz="1600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және ақпараттық желілер</a:t>
            </a:r>
            <a:r>
              <a:rPr lang="ru-RU" sz="1600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sz="1600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(түрлері бойынша</a:t>
            </a:r>
            <a:r>
              <a:rPr lang="ru-RU" sz="1600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) / Вычислительная </a:t>
            </a:r>
            <a:r>
              <a:rPr lang="ru-RU" sz="1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техника и информационные сети </a:t>
            </a:r>
            <a:r>
              <a:rPr lang="ru-RU" sz="1600" i="0" u="none" strike="noStrike" cap="none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(по видам</a:t>
            </a:r>
            <a:r>
              <a:rPr lang="ru-RU" sz="1600" i="0" u="none" strike="noStrike" cap="none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)</a:t>
            </a:r>
            <a:endParaRPr lang="ru-RU" sz="1600" i="0" u="none" strike="noStrike" cap="none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1703512" y="4980603"/>
            <a:ext cx="4845000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Біліктіліқ/</a:t>
            </a:r>
            <a:r>
              <a:rPr lang="ru-RU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Impact"/>
              </a:rPr>
              <a:t>к</a:t>
            </a:r>
            <a:r>
              <a:rPr lang="ru-RU" b="1" i="0" u="none" strike="noStrike" cap="none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валификация</a:t>
            </a:r>
            <a:r>
              <a:rPr lang="ru-RU" b="1" i="0" u="none" strike="noStrike" cap="none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:</a:t>
            </a:r>
            <a:r>
              <a:rPr lang="ru-RU" b="1" i="0" u="none" strike="noStrike" cap="none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endParaRPr lang="ru-RU" b="1" i="0" u="none" strike="noStrike" cap="none" dirty="0" smtClean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lvl="0" algn="ctr"/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5AB06120101 </a:t>
            </a:r>
            <a:r>
              <a:rPr lang="ru-RU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техникасы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ақпараттық желілердің қолданбалы 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бакалавры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Impact"/>
              </a:rPr>
              <a:t>/п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рикладной </a:t>
            </a:r>
            <a:r>
              <a:rPr lang="ru-RU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бакалавр вычислительной техники и информационных 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сетей</a:t>
            </a:r>
            <a:endParaRPr b="1" i="0" u="none" strike="noStrike" cap="none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lvl="0" algn="ctr"/>
            <a:r>
              <a:rPr lang="ru-RU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Оқу мерзімі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срок 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обучения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 algn="ctr"/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ай (</a:t>
            </a:r>
            <a:r>
              <a:rPr lang="ru-RU" b="1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ТжКБ</a:t>
            </a:r>
            <a:r>
              <a:rPr lang="ru-RU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базасында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)/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10 месяцев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(на базе </a:t>
            </a:r>
            <a:r>
              <a:rPr lang="ru-RU" b="1" dirty="0" err="1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ТиПО</a:t>
            </a:r>
            <a:r>
              <a:rPr lang="ru-RU" b="1" dirty="0" smtClean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)</a:t>
            </a:r>
            <a:endParaRPr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g2b309b94094_5_5"/>
          <p:cNvGrpSpPr/>
          <p:nvPr/>
        </p:nvGrpSpPr>
        <p:grpSpPr>
          <a:xfrm>
            <a:off x="0" y="-1"/>
            <a:ext cx="12192000" cy="6858000"/>
            <a:chOff x="-1276800" y="38697"/>
            <a:chExt cx="12192000" cy="6858000"/>
          </a:xfrm>
        </p:grpSpPr>
        <p:pic>
          <p:nvPicPr>
            <p:cNvPr id="109" name="Google Shape;109;g2b309b94094_5_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276800" y="38697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g2b309b94094_5_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037350" y="5126552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1" name="Google Shape;111;g2b309b94094_5_5"/>
          <p:cNvSpPr txBox="1"/>
          <p:nvPr/>
        </p:nvSpPr>
        <p:spPr>
          <a:xfrm>
            <a:off x="479376" y="548774"/>
            <a:ext cx="4896544" cy="4599680"/>
          </a:xfrm>
          <a:prstGeom prst="rect">
            <a:avLst/>
          </a:prstGeom>
          <a:solidFill>
            <a:srgbClr val="2D679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  <a:spcBef>
                <a:spcPts val="1500"/>
              </a:spcBef>
              <a:buSzPts val="1100"/>
            </a:pPr>
            <a:r>
              <a:rPr lang="ru-RU" b="1" dirty="0" err="1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Әзірлеушілер бағдарламалық қамтамасыз етуді</a:t>
            </a:r>
            <a:r>
              <a:rPr lang="ru-RU" b="1" dirty="0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, </a:t>
            </a:r>
            <a:r>
              <a:rPr lang="ru-RU" b="1" dirty="0" err="1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смартфондарға арналған қосымшаларды, сайттарды</a:t>
            </a:r>
            <a:r>
              <a:rPr lang="ru-RU" b="1" dirty="0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b="1" dirty="0" err="1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жасайды</a:t>
            </a:r>
            <a:r>
              <a:rPr lang="ru-RU" b="1" dirty="0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.</a:t>
            </a:r>
          </a:p>
          <a:p>
            <a:pPr lvl="0">
              <a:lnSpc>
                <a:spcPct val="115000"/>
              </a:lnSpc>
              <a:spcBef>
                <a:spcPts val="1500"/>
              </a:spcBef>
              <a:buSzPts val="1100"/>
            </a:pPr>
            <a:r>
              <a:rPr lang="ru-RU" b="1" dirty="0" err="1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Әзірлеушілер кодты</a:t>
            </a:r>
            <a:r>
              <a:rPr lang="ru-RU" b="1" dirty="0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b="1" dirty="0" err="1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жазады</a:t>
            </a:r>
            <a:r>
              <a:rPr lang="ru-RU" b="1" dirty="0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, </a:t>
            </a:r>
            <a:r>
              <a:rPr lang="ru-RU" b="1" dirty="0" err="1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беттеумен</a:t>
            </a:r>
            <a:r>
              <a:rPr lang="ru-RU" b="1" dirty="0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, </a:t>
            </a:r>
            <a:r>
              <a:rPr lang="ru-RU" b="1" dirty="0" err="1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тестілеумен</a:t>
            </a:r>
            <a:r>
              <a:rPr lang="ru-RU" b="1" dirty="0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b="1" dirty="0" err="1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және жөндеумен айналысады</a:t>
            </a:r>
            <a:r>
              <a:rPr lang="ru-RU" b="1" dirty="0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.</a:t>
            </a:r>
          </a:p>
          <a:p>
            <a:pPr lvl="0">
              <a:lnSpc>
                <a:spcPct val="115000"/>
              </a:lnSpc>
              <a:spcBef>
                <a:spcPts val="1500"/>
              </a:spcBef>
              <a:buSzPts val="1100"/>
            </a:pPr>
            <a:r>
              <a:rPr lang="ru-RU" b="1" dirty="0" err="1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Әзірлеу үшін әртүрлі бағдарламалау тілдері</a:t>
            </a:r>
            <a:r>
              <a:rPr lang="ru-RU" b="1" dirty="0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мен </a:t>
            </a:r>
            <a:r>
              <a:rPr lang="ru-RU" b="1" dirty="0" err="1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құралдары пайдаланылады</a:t>
            </a:r>
            <a:r>
              <a:rPr lang="ru-RU" b="1" dirty="0" smtClean="0">
                <a:solidFill>
                  <a:schemeClr val="l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1" dirty="0" smtClean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1" dirty="0" smtClean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Разработчики </a:t>
            </a:r>
            <a:r>
              <a:rPr lang="ru-RU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создают программное обеспечение, приложения для смартфонов, сайты. </a:t>
            </a:r>
            <a:endParaRPr b="1" dirty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 dirty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Разработчики пишут код, занимаются версткой, тестированием и отладкой.</a:t>
            </a:r>
            <a:endParaRPr b="1" dirty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100"/>
              <a:buNone/>
            </a:pPr>
            <a:r>
              <a:rPr lang="ru-RU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Для разработки используют различные языки программирования и инструменты</a:t>
            </a:r>
            <a:r>
              <a:rPr lang="ru-RU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Google Shape;112;g2b309b94094_5_5"/>
          <p:cNvSpPr txBox="1"/>
          <p:nvPr/>
        </p:nvSpPr>
        <p:spPr>
          <a:xfrm>
            <a:off x="5896950" y="2514950"/>
            <a:ext cx="5674500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1" dirty="0" smtClean="0">
              <a:solidFill>
                <a:srgbClr val="2F2F2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355600">
              <a:buClr>
                <a:srgbClr val="2F2F2F"/>
              </a:buClr>
              <a:buSzPts val="2000"/>
            </a:pP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Біздің колледжде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оқығаннан кейін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Сіз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:</a:t>
            </a:r>
          </a:p>
          <a:p>
            <a:pPr marL="457200" lvl="0" indent="-355600">
              <a:buClr>
                <a:srgbClr val="2F2F2F"/>
              </a:buClr>
              <a:buSzPts val="2000"/>
              <a:buChar char="❏"/>
            </a:pPr>
            <a:endParaRPr lang="ru-RU" b="1" dirty="0" smtClean="0">
              <a:solidFill>
                <a:schemeClr val="dk1"/>
              </a:solidFill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marL="457200" lvl="0" indent="-355600">
              <a:buClr>
                <a:srgbClr val="2F2F2F"/>
              </a:buClr>
              <a:buSzPts val="2000"/>
              <a:buChar char="❏"/>
            </a:pP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Бағдарламалау тілдерін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білу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.</a:t>
            </a:r>
          </a:p>
          <a:p>
            <a:pPr marL="457200" lvl="0" indent="-355600">
              <a:buClr>
                <a:srgbClr val="2F2F2F"/>
              </a:buClr>
              <a:buSzPts val="2000"/>
              <a:buChar char="❏"/>
            </a:pPr>
            <a:r>
              <a:rPr lang="en-US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HTML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және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en-US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CSS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белгілеу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және 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стиль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тілдерін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білу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.</a:t>
            </a:r>
          </a:p>
          <a:p>
            <a:pPr marL="457200" lvl="0" indent="-355600">
              <a:buClr>
                <a:srgbClr val="2F2F2F"/>
              </a:buClr>
              <a:buSzPts val="2000"/>
              <a:buChar char="❏"/>
            </a:pP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Дерекқорды басқару жүйелерімен жұмыс істей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білу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.</a:t>
            </a:r>
          </a:p>
          <a:p>
            <a:pPr marL="457200" lvl="0" indent="-355600">
              <a:buClr>
                <a:srgbClr val="2F2F2F"/>
              </a:buClr>
              <a:buSzPts val="2000"/>
              <a:buChar char="❏"/>
            </a:pP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Танымал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фреймворктер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мен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кітапханаларды</a:t>
            </a: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білу</a:t>
            </a:r>
            <a:endParaRPr lang="ru-RU" b="1" dirty="0" smtClean="0">
              <a:solidFill>
                <a:srgbClr val="2F2F2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ru-RU" b="1" dirty="0" smtClean="0">
              <a:solidFill>
                <a:srgbClr val="2F2F2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b="1" dirty="0" smtClean="0">
                <a:solidFill>
                  <a:srgbClr val="2F2F2F"/>
                </a:solidFill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b="1" dirty="0">
                <a:solidFill>
                  <a:srgbClr val="2F2F2F"/>
                </a:solidFill>
                <a:latin typeface="Times New Roman" pitchFamily="18" charset="0"/>
                <a:cs typeface="Times New Roman" pitchFamily="18" charset="0"/>
              </a:rPr>
              <a:t>обучения в нашем колледже Вы будете:</a:t>
            </a:r>
            <a:endParaRPr b="1" dirty="0">
              <a:solidFill>
                <a:srgbClr val="2F2F2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 dirty="0">
              <a:solidFill>
                <a:srgbClr val="2F2F2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2000"/>
              <a:buChar char="❏"/>
            </a:pPr>
            <a:r>
              <a:rPr lang="ru-RU" b="1" dirty="0">
                <a:solidFill>
                  <a:srgbClr val="2F2F2F"/>
                </a:solidFill>
                <a:latin typeface="Times New Roman" pitchFamily="18" charset="0"/>
                <a:cs typeface="Times New Roman" pitchFamily="18" charset="0"/>
              </a:rPr>
              <a:t>Знать языки программирования. </a:t>
            </a:r>
            <a:endParaRPr b="1" dirty="0">
              <a:solidFill>
                <a:srgbClr val="2F2F2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2000"/>
              <a:buChar char="❏"/>
            </a:pPr>
            <a:r>
              <a:rPr lang="ru-RU" b="1" dirty="0">
                <a:solidFill>
                  <a:srgbClr val="2F2F2F"/>
                </a:solidFill>
                <a:latin typeface="Times New Roman" pitchFamily="18" charset="0"/>
                <a:cs typeface="Times New Roman" pitchFamily="18" charset="0"/>
              </a:rPr>
              <a:t>Знать языки разметки и стилей HTML и CSS. </a:t>
            </a:r>
            <a:endParaRPr b="1" dirty="0">
              <a:solidFill>
                <a:srgbClr val="2F2F2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2000"/>
              <a:buChar char="❏"/>
            </a:pPr>
            <a:r>
              <a:rPr lang="ru-RU" b="1" dirty="0">
                <a:solidFill>
                  <a:srgbClr val="2F2F2F"/>
                </a:solidFill>
                <a:latin typeface="Times New Roman" pitchFamily="18" charset="0"/>
                <a:cs typeface="Times New Roman" pitchFamily="18" charset="0"/>
              </a:rPr>
              <a:t>Уметь работать с системами управления базами данных. </a:t>
            </a:r>
            <a:endParaRPr b="1" dirty="0">
              <a:solidFill>
                <a:srgbClr val="2F2F2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355600" algn="l" rtl="0"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2000"/>
              <a:buChar char="❏"/>
            </a:pPr>
            <a:r>
              <a:rPr lang="ru-RU" b="1" dirty="0">
                <a:solidFill>
                  <a:srgbClr val="2F2F2F"/>
                </a:solidFill>
                <a:latin typeface="Times New Roman" pitchFamily="18" charset="0"/>
                <a:cs typeface="Times New Roman" pitchFamily="18" charset="0"/>
              </a:rPr>
              <a:t>Знать популярные </a:t>
            </a:r>
            <a:r>
              <a:rPr lang="ru-RU" b="1" dirty="0" err="1">
                <a:solidFill>
                  <a:srgbClr val="2F2F2F"/>
                </a:solidFill>
                <a:latin typeface="Times New Roman" pitchFamily="18" charset="0"/>
                <a:cs typeface="Times New Roman" pitchFamily="18" charset="0"/>
              </a:rPr>
              <a:t>фреймворки</a:t>
            </a:r>
            <a:r>
              <a:rPr lang="ru-RU" b="1" dirty="0">
                <a:solidFill>
                  <a:srgbClr val="2F2F2F"/>
                </a:solidFill>
                <a:latin typeface="Times New Roman" pitchFamily="18" charset="0"/>
                <a:cs typeface="Times New Roman" pitchFamily="18" charset="0"/>
              </a:rPr>
              <a:t> и библиотеки.</a:t>
            </a:r>
          </a:p>
          <a:p>
            <a:pPr marL="457200" lvl="0" indent="-355600">
              <a:buClr>
                <a:srgbClr val="2F2F2F"/>
              </a:buClr>
              <a:buSzPts val="2000"/>
            </a:pPr>
            <a:endParaRPr lang="ru-RU" b="1" dirty="0">
              <a:solidFill>
                <a:schemeClr val="dk1"/>
              </a:solidFill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marL="457200" lvl="0" indent="-355600">
              <a:buClr>
                <a:srgbClr val="2F2F2F"/>
              </a:buClr>
              <a:buSzPts val="2000"/>
            </a:pPr>
            <a:r>
              <a:rPr lang="ru-RU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.</a:t>
            </a:r>
            <a:endParaRPr b="1" dirty="0">
              <a:solidFill>
                <a:schemeClr val="dk1"/>
              </a:solidFill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</p:txBody>
      </p:sp>
      <p:pic>
        <p:nvPicPr>
          <p:cNvPr id="113" name="Google Shape;113;g2b309b94094_5_5"/>
          <p:cNvPicPr preferRelativeResize="0"/>
          <p:nvPr/>
        </p:nvPicPr>
        <p:blipFill rotWithShape="1">
          <a:blip r:embed="rId5">
            <a:alphaModFix/>
          </a:blip>
          <a:srcRect t="36117" b="3757"/>
          <a:stretch/>
        </p:blipFill>
        <p:spPr>
          <a:xfrm>
            <a:off x="6558175" y="650650"/>
            <a:ext cx="4352050" cy="174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g2b309b94094_5_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2b309b94094_5_18"/>
          <p:cNvSpPr txBox="1"/>
          <p:nvPr/>
        </p:nvSpPr>
        <p:spPr>
          <a:xfrm>
            <a:off x="138047" y="326781"/>
            <a:ext cx="10345970" cy="603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100"/>
              <a:buNone/>
            </a:pPr>
            <a:r>
              <a:rPr lang="ru-RU" sz="1800" b="1" dirty="0" err="1">
                <a:solidFill>
                  <a:srgbClr val="073763"/>
                </a:solidFill>
              </a:rPr>
              <a:t>Бағдарламалық жасақтама қолданылатын кез</a:t>
            </a:r>
            <a:r>
              <a:rPr lang="ru-RU" sz="1800" b="1" dirty="0">
                <a:solidFill>
                  <a:srgbClr val="073763"/>
                </a:solidFill>
              </a:rPr>
              <a:t> </a:t>
            </a:r>
            <a:r>
              <a:rPr lang="ru-RU" sz="1800" b="1" dirty="0" err="1">
                <a:solidFill>
                  <a:srgbClr val="073763"/>
                </a:solidFill>
              </a:rPr>
              <a:t>келген</a:t>
            </a:r>
            <a:r>
              <a:rPr lang="ru-RU" sz="1800" b="1" dirty="0">
                <a:solidFill>
                  <a:srgbClr val="073763"/>
                </a:solidFill>
              </a:rPr>
              <a:t> </a:t>
            </a:r>
            <a:r>
              <a:rPr lang="ru-RU" sz="1800" b="1" dirty="0" err="1">
                <a:solidFill>
                  <a:srgbClr val="073763"/>
                </a:solidFill>
              </a:rPr>
              <a:t>салада</a:t>
            </a:r>
            <a:r>
              <a:rPr lang="ru-RU" sz="1800" b="1" dirty="0">
                <a:solidFill>
                  <a:srgbClr val="073763"/>
                </a:solidFill>
              </a:rPr>
              <a:t> </a:t>
            </a:r>
            <a:r>
              <a:rPr lang="ru-RU" sz="1800" b="1" dirty="0" err="1">
                <a:solidFill>
                  <a:srgbClr val="073763"/>
                </a:solidFill>
              </a:rPr>
              <a:t>әзірлеушілер </a:t>
            </a:r>
            <a:r>
              <a:rPr lang="ru-RU" sz="1800" b="1" dirty="0" err="1" smtClean="0">
                <a:solidFill>
                  <a:srgbClr val="073763"/>
                </a:solidFill>
              </a:rPr>
              <a:t>қажет</a:t>
            </a:r>
            <a:endParaRPr lang="ru-RU" sz="1800" b="1" dirty="0">
              <a:solidFill>
                <a:srgbClr val="073763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EC25BA-11B3-BFD2-7121-E69B571F97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3432" y="1268760"/>
            <a:ext cx="3152276" cy="2322396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err="1" smtClean="0"/>
              <a:t>Ақпараттық </a:t>
            </a:r>
            <a:r>
              <a:rPr lang="ru-RU" sz="1600" b="1" dirty="0" err="1"/>
              <a:t>технологиялар</a:t>
            </a:r>
            <a:r>
              <a:rPr lang="ru-RU" sz="1600" b="1" dirty="0"/>
              <a:t> (</a:t>
            </a:r>
            <a:r>
              <a:rPr lang="en-US" sz="1600" b="1" dirty="0"/>
              <a:t>IT)</a:t>
            </a:r>
            <a:r>
              <a:rPr lang="en-US" sz="1600" dirty="0"/>
              <a:t>: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en-US" sz="1600" dirty="0"/>
              <a:t> • </a:t>
            </a:r>
            <a:r>
              <a:rPr lang="ru-RU" sz="1600" dirty="0" err="1"/>
              <a:t>Бағдарламалық</a:t>
            </a:r>
            <a:r>
              <a:rPr lang="ru-RU" sz="1600" dirty="0"/>
              <a:t> </a:t>
            </a:r>
            <a:r>
              <a:rPr lang="ru-RU" sz="1600" dirty="0" err="1"/>
              <a:t>қамтамасыз</a:t>
            </a:r>
            <a:r>
              <a:rPr lang="ru-RU" sz="1600" dirty="0"/>
              <a:t> </a:t>
            </a:r>
            <a:r>
              <a:rPr lang="ru-RU" sz="1600" dirty="0" err="1"/>
              <a:t>етуді</a:t>
            </a:r>
            <a:r>
              <a:rPr lang="ru-RU" sz="1600" dirty="0"/>
              <a:t>, веб-</a:t>
            </a:r>
            <a:r>
              <a:rPr lang="ru-RU" sz="1600" dirty="0" err="1"/>
              <a:t>сайттарды</a:t>
            </a:r>
            <a:r>
              <a:rPr lang="ru-RU" sz="1600" dirty="0"/>
              <a:t>, мобильді </a:t>
            </a:r>
            <a:r>
              <a:rPr lang="ru-RU" sz="1600" dirty="0" err="1"/>
              <a:t>қосымшаларды</a:t>
            </a:r>
            <a:r>
              <a:rPr lang="ru-RU" sz="1600" dirty="0"/>
              <a:t>, </a:t>
            </a:r>
            <a:r>
              <a:rPr lang="ru-RU" sz="1600" dirty="0" err="1"/>
              <a:t>басқару</a:t>
            </a:r>
            <a:r>
              <a:rPr lang="ru-RU" sz="1600" dirty="0"/>
              <a:t> </a:t>
            </a:r>
            <a:r>
              <a:rPr lang="ru-RU" sz="1600" dirty="0" err="1"/>
              <a:t>жүйелерін</a:t>
            </a:r>
            <a:r>
              <a:rPr lang="ru-RU" sz="1600" dirty="0"/>
              <a:t> </a:t>
            </a:r>
            <a:r>
              <a:rPr lang="ru-RU" sz="1600" dirty="0" err="1"/>
              <a:t>әзірлейтін</a:t>
            </a:r>
            <a:r>
              <a:rPr lang="ru-RU" sz="1600" dirty="0"/>
              <a:t> АТ </a:t>
            </a:r>
            <a:r>
              <a:rPr lang="ru-RU" sz="1600" dirty="0" err="1"/>
              <a:t>компаниялары</a:t>
            </a:r>
            <a:r>
              <a:rPr lang="ru-RU" sz="1600" dirty="0"/>
              <a:t>.  |Т-</a:t>
            </a:r>
            <a:r>
              <a:rPr lang="ru-RU" sz="1600" dirty="0" err="1"/>
              <a:t>шешімдерін</a:t>
            </a:r>
            <a:r>
              <a:rPr lang="ru-RU" sz="1600" dirty="0"/>
              <a:t> </a:t>
            </a:r>
            <a:r>
              <a:rPr lang="ru-RU" sz="1600" dirty="0" err="1"/>
              <a:t>талап</a:t>
            </a:r>
            <a:r>
              <a:rPr lang="ru-RU" sz="1600" dirty="0"/>
              <a:t> </a:t>
            </a:r>
            <a:r>
              <a:rPr lang="ru-RU" sz="1600" dirty="0" err="1"/>
              <a:t>ететін</a:t>
            </a:r>
            <a:r>
              <a:rPr lang="ru-RU" sz="1600" dirty="0"/>
              <a:t> </a:t>
            </a:r>
            <a:r>
              <a:rPr lang="ru-RU" sz="1600" dirty="0" err="1"/>
              <a:t>барлық</a:t>
            </a:r>
            <a:r>
              <a:rPr lang="ru-RU" sz="1600" dirty="0"/>
              <a:t> </a:t>
            </a:r>
            <a:r>
              <a:rPr lang="ru-RU" sz="1600" dirty="0" err="1"/>
              <a:t>компанияларда</a:t>
            </a:r>
            <a:r>
              <a:rPr lang="ru-RU" sz="1600" dirty="0"/>
              <a:t> </a:t>
            </a:r>
            <a:r>
              <a:rPr lang="ru-RU" sz="1600" dirty="0" err="1"/>
              <a:t>әзірлеушілер</a:t>
            </a:r>
            <a:r>
              <a:rPr lang="ru-RU" sz="1600" dirty="0"/>
              <a:t> </a:t>
            </a:r>
            <a:r>
              <a:rPr lang="ru-RU" sz="1600" dirty="0" err="1"/>
              <a:t>қажет</a:t>
            </a:r>
            <a:r>
              <a:rPr lang="ru-RU" sz="1600" dirty="0"/>
              <a:t>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1F57FD51-9631-0B9C-4BD5-878B22B51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1824" y="1556792"/>
            <a:ext cx="3164206" cy="2034364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600" b="1" dirty="0" err="1"/>
              <a:t>Қаржы</a:t>
            </a:r>
            <a:r>
              <a:rPr lang="ru-RU" sz="1600" b="1" dirty="0"/>
              <a:t> </a:t>
            </a:r>
            <a:r>
              <a:rPr lang="ru-RU" sz="1600" b="1" dirty="0" err="1"/>
              <a:t>және</a:t>
            </a:r>
            <a:r>
              <a:rPr lang="ru-RU" sz="1600" b="1" dirty="0"/>
              <a:t> банк секторы:</a:t>
            </a:r>
            <a:r>
              <a:rPr lang="ru-RU" sz="1600" dirty="0"/>
              <a:t> </a:t>
            </a:r>
            <a:br>
              <a:rPr lang="ru-RU" sz="1600" dirty="0"/>
            </a:br>
            <a:r>
              <a:rPr lang="ru-RU" sz="1600" dirty="0"/>
              <a:t>• </a:t>
            </a:r>
            <a:r>
              <a:rPr lang="ru-RU" sz="1600" dirty="0" err="1"/>
              <a:t>Банктерге</a:t>
            </a:r>
            <a:r>
              <a:rPr lang="ru-RU" sz="1600" dirty="0"/>
              <a:t>, </a:t>
            </a:r>
            <a:r>
              <a:rPr lang="ru-RU" sz="1600" dirty="0" err="1"/>
              <a:t>қаржы</a:t>
            </a:r>
            <a:r>
              <a:rPr lang="ru-RU" sz="1600" dirty="0"/>
              <a:t> </a:t>
            </a:r>
            <a:r>
              <a:rPr lang="ru-RU" sz="1600" dirty="0" err="1"/>
              <a:t>институттарына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финтех</a:t>
            </a:r>
            <a:r>
              <a:rPr lang="ru-RU" sz="1600" dirty="0"/>
              <a:t> </a:t>
            </a:r>
            <a:r>
              <a:rPr lang="ru-RU" sz="1600" dirty="0" err="1"/>
              <a:t>компанияларына</a:t>
            </a:r>
            <a:r>
              <a:rPr lang="ru-RU" sz="1600" dirty="0"/>
              <a:t> веб-</a:t>
            </a:r>
            <a:r>
              <a:rPr lang="ru-RU" sz="1600" dirty="0" err="1"/>
              <a:t>сайттарды</a:t>
            </a:r>
            <a:r>
              <a:rPr lang="ru-RU" sz="1600" dirty="0"/>
              <a:t>, онлайн </a:t>
            </a:r>
            <a:r>
              <a:rPr lang="ru-RU" sz="1600" dirty="0" err="1"/>
              <a:t>платформаларды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банк </a:t>
            </a:r>
            <a:r>
              <a:rPr lang="ru-RU" sz="1600" dirty="0" err="1"/>
              <a:t>жүйелерін</a:t>
            </a:r>
            <a:r>
              <a:rPr lang="ru-RU" sz="1600" dirty="0"/>
              <a:t> </a:t>
            </a:r>
            <a:r>
              <a:rPr lang="ru-RU" sz="1600" dirty="0" err="1"/>
              <a:t>жасау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қорғау</a:t>
            </a:r>
            <a:r>
              <a:rPr lang="ru-RU" sz="1600" dirty="0"/>
              <a:t> </a:t>
            </a:r>
            <a:r>
              <a:rPr lang="ru-RU" sz="1600" dirty="0" err="1"/>
              <a:t>үшін</a:t>
            </a:r>
            <a:r>
              <a:rPr lang="ru-RU" sz="1600" dirty="0"/>
              <a:t> </a:t>
            </a:r>
            <a:r>
              <a:rPr lang="ru-RU" sz="1600" dirty="0" err="1"/>
              <a:t>әзірлеушілер</a:t>
            </a:r>
            <a:r>
              <a:rPr lang="ru-RU" sz="1600" dirty="0"/>
              <a:t> </a:t>
            </a:r>
            <a:r>
              <a:rPr lang="ru-RU" sz="1600" dirty="0" err="1"/>
              <a:t>қажет</a:t>
            </a:r>
            <a:r>
              <a:rPr lang="ru-RU" sz="1600" dirty="0"/>
              <a:t>.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D6AC03F2-D8C2-A65D-3626-A3FC44163D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2224" y="1268760"/>
            <a:ext cx="3605199" cy="2322395"/>
          </a:xfrm>
          <a:solidFill>
            <a:schemeClr val="accent4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dirty="0" err="1"/>
              <a:t>Денсаулық</a:t>
            </a:r>
            <a:r>
              <a:rPr lang="ru-RU" sz="1600" b="1" dirty="0"/>
              <a:t> </a:t>
            </a:r>
            <a:r>
              <a:rPr lang="ru-RU" sz="1600" b="1" dirty="0" err="1"/>
              <a:t>сақтау</a:t>
            </a:r>
            <a:r>
              <a:rPr lang="ru-RU" sz="1600" b="1" dirty="0"/>
              <a:t>: </a:t>
            </a:r>
            <a:br>
              <a:rPr lang="ru-RU" sz="1600" b="1" dirty="0"/>
            </a:br>
            <a:r>
              <a:rPr lang="ru-RU" sz="1600" dirty="0"/>
              <a:t>•</a:t>
            </a:r>
            <a:r>
              <a:rPr lang="ru-RU" sz="1600" dirty="0" err="1"/>
              <a:t>Ізірлеушілер</a:t>
            </a:r>
            <a:r>
              <a:rPr lang="ru-RU" sz="1600" dirty="0"/>
              <a:t> </a:t>
            </a:r>
            <a:r>
              <a:rPr lang="ru-RU" sz="1600" dirty="0" err="1"/>
              <a:t>денсаулық</a:t>
            </a:r>
            <a:r>
              <a:rPr lang="ru-RU" sz="1600" dirty="0"/>
              <a:t> </a:t>
            </a:r>
            <a:r>
              <a:rPr lang="ru-RU" sz="1600" dirty="0" err="1"/>
              <a:t>деректерін</a:t>
            </a:r>
            <a:r>
              <a:rPr lang="ru-RU" sz="1600" dirty="0"/>
              <a:t> </a:t>
            </a:r>
            <a:r>
              <a:rPr lang="ru-RU" sz="1600" dirty="0" err="1"/>
              <a:t>басқару</a:t>
            </a:r>
            <a:r>
              <a:rPr lang="ru-RU" sz="1600" dirty="0"/>
              <a:t>, </a:t>
            </a:r>
            <a:r>
              <a:rPr lang="ru-RU" sz="1600" dirty="0" err="1"/>
              <a:t>электрондық</a:t>
            </a:r>
            <a:r>
              <a:rPr lang="ru-RU" sz="1600" dirty="0"/>
              <a:t> </a:t>
            </a:r>
            <a:r>
              <a:rPr lang="ru-RU" sz="1600" dirty="0" err="1"/>
              <a:t>денсаулық</a:t>
            </a:r>
            <a:r>
              <a:rPr lang="ru-RU" sz="1600" dirty="0"/>
              <a:t> </a:t>
            </a:r>
            <a:r>
              <a:rPr lang="ru-RU" sz="1600" dirty="0" err="1"/>
              <a:t>жазбалары</a:t>
            </a:r>
            <a:r>
              <a:rPr lang="ru-RU" sz="1600" dirty="0"/>
              <a:t> (</a:t>
            </a:r>
            <a:r>
              <a:rPr lang="en-US" sz="1600" dirty="0"/>
              <a:t>EMR), </a:t>
            </a:r>
            <a:r>
              <a:rPr lang="ru-RU" sz="1600" dirty="0"/>
              <a:t>мобильді </a:t>
            </a:r>
            <a:r>
              <a:rPr lang="ru-RU" sz="1600" dirty="0" err="1"/>
              <a:t>денсаулық қосымшалары, денсаулық деректерін</a:t>
            </a:r>
            <a:r>
              <a:rPr lang="ru-RU" sz="1600" dirty="0"/>
              <a:t> </a:t>
            </a:r>
            <a:r>
              <a:rPr lang="ru-RU" sz="1600" dirty="0" err="1"/>
              <a:t>талдау</a:t>
            </a:r>
            <a:r>
              <a:rPr lang="ru-RU" sz="1600" dirty="0"/>
              <a:t> </a:t>
            </a:r>
            <a:r>
              <a:rPr lang="ru-RU" sz="1600" dirty="0" err="1"/>
              <a:t>және денсаулық сақтаудың басқа технологиялары</a:t>
            </a:r>
            <a:r>
              <a:rPr lang="ru-RU" sz="1600" dirty="0"/>
              <a:t> </a:t>
            </a:r>
            <a:r>
              <a:rPr lang="ru-RU" sz="1600" dirty="0" err="1"/>
              <a:t>үшін бағдарламалық шешімдерді</a:t>
            </a:r>
            <a:r>
              <a:rPr lang="ru-RU" sz="1600" dirty="0"/>
              <a:t> </a:t>
            </a:r>
            <a:r>
              <a:rPr lang="ru-RU" sz="1600" dirty="0" err="1" smtClean="0"/>
              <a:t>қабылдайды.</a:t>
            </a:r>
            <a:endParaRPr lang="ru-RU" sz="1600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73134721-B7F9-B8C2-4709-C1073E77DF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3432" y="4077072"/>
            <a:ext cx="3152276" cy="2034364"/>
          </a:xfrm>
          <a:solidFill>
            <a:schemeClr val="accent6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dirty="0" err="1"/>
              <a:t>Автокөлік</a:t>
            </a:r>
            <a:r>
              <a:rPr lang="ru-RU" sz="1600" b="1" dirty="0"/>
              <a:t> </a:t>
            </a:r>
            <a:r>
              <a:rPr lang="ru-RU" sz="1600" b="1" dirty="0" err="1"/>
              <a:t>және</a:t>
            </a:r>
            <a:r>
              <a:rPr lang="ru-RU" sz="1600" b="1" dirty="0"/>
              <a:t> </a:t>
            </a:r>
            <a:r>
              <a:rPr lang="ru-RU" sz="1600" b="1" dirty="0" err="1"/>
              <a:t>көлік</a:t>
            </a:r>
            <a:r>
              <a:rPr lang="ru-RU" sz="1600" b="1" dirty="0"/>
              <a:t> </a:t>
            </a:r>
            <a:r>
              <a:rPr lang="ru-RU" sz="1600" b="1" dirty="0" err="1"/>
              <a:t>өнеркәсібі</a:t>
            </a:r>
            <a:r>
              <a:rPr lang="ru-RU" sz="1600" b="1" dirty="0"/>
              <a:t>:</a:t>
            </a:r>
            <a:r>
              <a:rPr lang="ru-RU" sz="1600" dirty="0"/>
              <a:t>
 • </a:t>
            </a:r>
            <a:r>
              <a:rPr lang="ru-RU" sz="1600" dirty="0" err="1"/>
              <a:t>Әзірлеушілер</a:t>
            </a:r>
            <a:r>
              <a:rPr lang="ru-RU" sz="1600" dirty="0"/>
              <a:t> </a:t>
            </a:r>
            <a:r>
              <a:rPr lang="ru-RU" sz="1600" dirty="0" err="1"/>
              <a:t>автономды</a:t>
            </a:r>
            <a:r>
              <a:rPr lang="ru-RU" sz="1600" dirty="0"/>
              <a:t> </a:t>
            </a:r>
            <a:r>
              <a:rPr lang="ru-RU" sz="1600" dirty="0" err="1"/>
              <a:t>көліктерге</a:t>
            </a:r>
            <a:r>
              <a:rPr lang="ru-RU" sz="1600" dirty="0"/>
              <a:t>, </a:t>
            </a:r>
            <a:r>
              <a:rPr lang="ru-RU" sz="1600" dirty="0" err="1"/>
              <a:t>қозғалысты</a:t>
            </a:r>
            <a:r>
              <a:rPr lang="ru-RU" sz="1600" dirty="0"/>
              <a:t> </a:t>
            </a:r>
            <a:r>
              <a:rPr lang="ru-RU" sz="1600" dirty="0" err="1"/>
              <a:t>басқару</a:t>
            </a:r>
            <a:r>
              <a:rPr lang="ru-RU" sz="1600" dirty="0"/>
              <a:t> </a:t>
            </a:r>
            <a:r>
              <a:rPr lang="ru-RU" sz="1600" dirty="0" err="1"/>
              <a:t>жүйелеріне</a:t>
            </a:r>
            <a:r>
              <a:rPr lang="ru-RU" sz="1600" dirty="0"/>
              <a:t>, </a:t>
            </a:r>
            <a:r>
              <a:rPr lang="ru-RU" sz="1600" dirty="0" err="1"/>
              <a:t>көлік</a:t>
            </a:r>
            <a:r>
              <a:rPr lang="ru-RU" sz="1600" dirty="0"/>
              <a:t> </a:t>
            </a:r>
            <a:r>
              <a:rPr lang="ru-RU" sz="1600" dirty="0" err="1"/>
              <a:t>құралдарын</a:t>
            </a:r>
            <a:r>
              <a:rPr lang="ru-RU" sz="1600" dirty="0"/>
              <a:t> </a:t>
            </a:r>
            <a:r>
              <a:rPr lang="ru-RU" sz="1600" dirty="0" err="1"/>
              <a:t>бақылауға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диагностикалауға</a:t>
            </a:r>
            <a:r>
              <a:rPr lang="ru-RU" sz="1600" dirty="0"/>
              <a:t> </a:t>
            </a:r>
            <a:r>
              <a:rPr lang="ru-RU" sz="1600" dirty="0" err="1"/>
              <a:t>арналған</a:t>
            </a:r>
            <a:r>
              <a:rPr lang="ru-RU" sz="1600" dirty="0"/>
              <a:t> </a:t>
            </a:r>
            <a:r>
              <a:rPr lang="ru-RU" sz="1600" dirty="0" err="1"/>
              <a:t>бағдарламалық</a:t>
            </a:r>
            <a:r>
              <a:rPr lang="ru-RU" sz="1600" dirty="0"/>
              <a:t> </a:t>
            </a:r>
            <a:r>
              <a:rPr lang="ru-RU" sz="1600" dirty="0" err="1"/>
              <a:t>құрал</a:t>
            </a:r>
            <a:r>
              <a:rPr lang="ru-RU" sz="1600" dirty="0"/>
              <a:t> </a:t>
            </a:r>
            <a:r>
              <a:rPr lang="ru-RU" sz="1600" dirty="0" err="1"/>
              <a:t>жасайды</a:t>
            </a:r>
            <a:r>
              <a:rPr lang="ru-RU" sz="1600" dirty="0"/>
              <a:t>.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C5151F87-75BD-075D-8D28-E2929A4A8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1824" y="3933056"/>
            <a:ext cx="3152276" cy="2034364"/>
          </a:xfrm>
          <a:solidFill>
            <a:schemeClr val="tx2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ru-RU" sz="1600" b="1" dirty="0" err="1"/>
              <a:t>Бөлшек</a:t>
            </a:r>
            <a:r>
              <a:rPr lang="ru-RU" sz="1600" b="1" dirty="0"/>
              <a:t> </a:t>
            </a:r>
            <a:r>
              <a:rPr lang="ru-RU" sz="1600" b="1" dirty="0" err="1"/>
              <a:t>сауда</a:t>
            </a:r>
            <a:r>
              <a:rPr lang="ru-RU" sz="1600" b="1" dirty="0"/>
              <a:t> </a:t>
            </a:r>
            <a:r>
              <a:rPr lang="ru-RU" sz="1600" b="1" dirty="0" err="1"/>
              <a:t>және</a:t>
            </a:r>
            <a:r>
              <a:rPr lang="ru-RU" sz="1600" b="1" dirty="0"/>
              <a:t> </a:t>
            </a:r>
            <a:r>
              <a:rPr lang="ru-RU" sz="1600" b="1" dirty="0" err="1"/>
              <a:t>электрондық</a:t>
            </a:r>
            <a:r>
              <a:rPr lang="ru-RU" sz="1600" b="1" dirty="0"/>
              <a:t> коммерция:
 • </a:t>
            </a:r>
            <a:r>
              <a:rPr lang="ru-RU" sz="1600" dirty="0"/>
              <a:t>Осы </a:t>
            </a:r>
            <a:r>
              <a:rPr lang="ru-RU" sz="1600" dirty="0" err="1"/>
              <a:t>салалардағы</a:t>
            </a:r>
            <a:r>
              <a:rPr lang="ru-RU" sz="1600" dirty="0"/>
              <a:t> </a:t>
            </a:r>
            <a:r>
              <a:rPr lang="ru-RU" sz="1600" dirty="0" err="1"/>
              <a:t>әзірлеушілер</a:t>
            </a:r>
            <a:r>
              <a:rPr lang="ru-RU" sz="1600" dirty="0"/>
              <a:t> </a:t>
            </a:r>
            <a:r>
              <a:rPr lang="ru-RU" sz="1600" dirty="0" err="1"/>
              <a:t>электрондық</a:t>
            </a:r>
            <a:r>
              <a:rPr lang="ru-RU" sz="1600" dirty="0"/>
              <a:t> </a:t>
            </a:r>
            <a:r>
              <a:rPr lang="ru-RU" sz="1600" dirty="0" err="1"/>
              <a:t>сауда</a:t>
            </a:r>
            <a:r>
              <a:rPr lang="ru-RU" sz="1600" dirty="0"/>
              <a:t> </a:t>
            </a:r>
            <a:r>
              <a:rPr lang="ru-RU" sz="1600" dirty="0" err="1"/>
              <a:t>платформаларын</a:t>
            </a:r>
            <a:r>
              <a:rPr lang="ru-RU" sz="1600" dirty="0"/>
              <a:t>, интернет-</a:t>
            </a:r>
            <a:r>
              <a:rPr lang="ru-RU" sz="1600" dirty="0" err="1"/>
              <a:t>дүкендерді</a:t>
            </a:r>
            <a:r>
              <a:rPr lang="ru-RU" sz="1600" dirty="0"/>
              <a:t>, </a:t>
            </a:r>
            <a:r>
              <a:rPr lang="ru-RU" sz="1600" dirty="0" err="1"/>
              <a:t>мазмұнды</a:t>
            </a:r>
            <a:r>
              <a:rPr lang="ru-RU" sz="1600" dirty="0"/>
              <a:t> </a:t>
            </a:r>
            <a:r>
              <a:rPr lang="ru-RU" sz="1600" dirty="0" err="1"/>
              <a:t>басқару</a:t>
            </a:r>
            <a:r>
              <a:rPr lang="ru-RU" sz="1600" dirty="0"/>
              <a:t> </a:t>
            </a:r>
            <a:r>
              <a:rPr lang="ru-RU" sz="1600" dirty="0" err="1"/>
              <a:t>жүйелерін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төлем</a:t>
            </a:r>
            <a:r>
              <a:rPr lang="ru-RU" sz="1600" dirty="0"/>
              <a:t> </a:t>
            </a:r>
            <a:r>
              <a:rPr lang="ru-RU" sz="1600" dirty="0" err="1"/>
              <a:t>жүйелерін</a:t>
            </a:r>
            <a:r>
              <a:rPr lang="ru-RU" sz="1600" dirty="0"/>
              <a:t> </a:t>
            </a:r>
            <a:r>
              <a:rPr lang="ru-RU" sz="1600" dirty="0" err="1"/>
              <a:t>жасайды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оларға</a:t>
            </a:r>
            <a:r>
              <a:rPr lang="ru-RU" sz="1600" dirty="0"/>
              <a:t> </a:t>
            </a:r>
            <a:r>
              <a:rPr lang="ru-RU" sz="1600" dirty="0" err="1"/>
              <a:t>қызмет</a:t>
            </a:r>
            <a:r>
              <a:rPr lang="ru-RU" sz="1600" dirty="0"/>
              <a:t> </a:t>
            </a:r>
            <a:r>
              <a:rPr lang="ru-RU" sz="1600" dirty="0" err="1"/>
              <a:t>көрсетеді</a:t>
            </a:r>
            <a:r>
              <a:rPr lang="ru-RU" sz="1600" dirty="0"/>
              <a:t>.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="" xmlns:a16="http://schemas.microsoft.com/office/drawing/2014/main" id="{5FCC0C4E-2930-CFE6-7B69-A477CD96E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2224" y="3861048"/>
            <a:ext cx="3605199" cy="198176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dirty="0" err="1"/>
              <a:t>Білім</a:t>
            </a:r>
            <a:r>
              <a:rPr lang="ru-RU" sz="1600" b="1" dirty="0"/>
              <a:t>:</a:t>
            </a:r>
            <a:r>
              <a:rPr lang="ru-RU" sz="1600" dirty="0"/>
              <a:t>
   • Онлайн </a:t>
            </a:r>
            <a:r>
              <a:rPr lang="ru-RU" sz="1600" dirty="0" err="1"/>
              <a:t>платформалардың</a:t>
            </a:r>
            <a:r>
              <a:rPr lang="ru-RU" sz="1600" dirty="0"/>
              <a:t> </a:t>
            </a:r>
            <a:r>
              <a:rPr lang="ru-RU" sz="1600" dirty="0" err="1"/>
              <a:t>дамуымен</a:t>
            </a:r>
            <a:r>
              <a:rPr lang="ru-RU" sz="1600" dirty="0"/>
              <a:t> </a:t>
            </a:r>
            <a:r>
              <a:rPr lang="ru-RU" sz="1600" dirty="0" err="1"/>
              <a:t>әзірлеушілерге</a:t>
            </a:r>
            <a:r>
              <a:rPr lang="ru-RU" sz="1600" dirty="0"/>
              <a:t> </a:t>
            </a:r>
            <a:r>
              <a:rPr lang="ru-RU" sz="1600" dirty="0" err="1"/>
              <a:t>оқу</a:t>
            </a:r>
            <a:r>
              <a:rPr lang="ru-RU" sz="1600" dirty="0"/>
              <a:t> </a:t>
            </a:r>
            <a:r>
              <a:rPr lang="ru-RU" sz="1600" dirty="0" err="1"/>
              <a:t>бағдарламаларын</a:t>
            </a:r>
            <a:r>
              <a:rPr lang="ru-RU" sz="1600" dirty="0"/>
              <a:t>, онлайн </a:t>
            </a:r>
            <a:r>
              <a:rPr lang="ru-RU" sz="1600" dirty="0" err="1"/>
              <a:t>оқыту</a:t>
            </a:r>
            <a:r>
              <a:rPr lang="ru-RU" sz="1600" dirty="0"/>
              <a:t> </a:t>
            </a:r>
            <a:r>
              <a:rPr lang="ru-RU" sz="1600" dirty="0" err="1"/>
              <a:t>ресурстарын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қашықтықтан</a:t>
            </a:r>
            <a:r>
              <a:rPr lang="ru-RU" sz="1600" dirty="0"/>
              <a:t> </a:t>
            </a:r>
            <a:r>
              <a:rPr lang="ru-RU" sz="1600" dirty="0" err="1"/>
              <a:t>оқыту</a:t>
            </a:r>
            <a:r>
              <a:rPr lang="ru-RU" sz="1600" dirty="0"/>
              <a:t> </a:t>
            </a:r>
            <a:r>
              <a:rPr lang="ru-RU" sz="1600" dirty="0" err="1"/>
              <a:t>платформаларын</a:t>
            </a:r>
            <a:r>
              <a:rPr lang="ru-RU" sz="1600" dirty="0"/>
              <a:t> </a:t>
            </a:r>
            <a:r>
              <a:rPr lang="ru-RU" sz="1600" dirty="0" err="1"/>
              <a:t>құру</a:t>
            </a:r>
            <a:r>
              <a:rPr lang="ru-RU" sz="1600" dirty="0"/>
              <a:t> </a:t>
            </a:r>
            <a:r>
              <a:rPr lang="ru-RU" sz="1600" dirty="0" err="1"/>
              <a:t>қажеттілігі</a:t>
            </a:r>
            <a:r>
              <a:rPr lang="ru-RU" sz="1600" dirty="0"/>
              <a:t> </a:t>
            </a:r>
            <a:r>
              <a:rPr lang="ru-RU" sz="1600" dirty="0" err="1"/>
              <a:t>туындады</a:t>
            </a:r>
            <a:r>
              <a:rPr lang="ru-RU" sz="1600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A862CCF1-758C-A40A-0927-7908BECA0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97565" cy="61014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2280E225-BA41-21E7-D422-F2EA649FF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65376"/>
            <a:ext cx="10522182" cy="4327247"/>
          </a:xfrm>
          <a:prstGeom prst="rect">
            <a:avLst/>
          </a:prstGeom>
        </p:spPr>
      </p:pic>
      <p:grpSp>
        <p:nvGrpSpPr>
          <p:cNvPr id="17" name="Google Shape;108;g2b309b94094_5_5">
            <a:extLst>
              <a:ext uri="{FF2B5EF4-FFF2-40B4-BE49-F238E27FC236}">
                <a16:creationId xmlns="" xmlns:a16="http://schemas.microsoft.com/office/drawing/2014/main" id="{1A2F0E1E-D2D5-7AEE-D5A7-DFD7992F01DA}"/>
              </a:ext>
            </a:extLst>
          </p:cNvPr>
          <p:cNvGrpSpPr/>
          <p:nvPr/>
        </p:nvGrpSpPr>
        <p:grpSpPr>
          <a:xfrm>
            <a:off x="0" y="-1"/>
            <a:ext cx="12192000" cy="6858000"/>
            <a:chOff x="-1276800" y="38697"/>
            <a:chExt cx="12192000" cy="6858000"/>
          </a:xfrm>
        </p:grpSpPr>
        <p:pic>
          <p:nvPicPr>
            <p:cNvPr id="15" name="Google Shape;109;g2b309b94094_5_5">
              <a:extLst>
                <a:ext uri="{FF2B5EF4-FFF2-40B4-BE49-F238E27FC236}">
                  <a16:creationId xmlns="" xmlns:a16="http://schemas.microsoft.com/office/drawing/2014/main" id="{6997186D-F2BB-6B03-CBAD-8C456FC55D2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276800" y="38697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10;g2b309b94094_5_5">
              <a:extLst>
                <a:ext uri="{FF2B5EF4-FFF2-40B4-BE49-F238E27FC236}">
                  <a16:creationId xmlns="" xmlns:a16="http://schemas.microsoft.com/office/drawing/2014/main" id="{99BB42A4-C1E1-8AA3-3F84-55CA52C8D42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037350" y="5126552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Прямоугольник 6"/>
          <p:cNvSpPr/>
          <p:nvPr/>
        </p:nvSpPr>
        <p:spPr>
          <a:xfrm>
            <a:off x="598712" y="692696"/>
            <a:ext cx="11593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Разработчики необходимы в любой области применения программного обеспечения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9326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g2b309b94094_5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2b309b94094_5_32"/>
          <p:cNvSpPr txBox="1"/>
          <p:nvPr/>
        </p:nvSpPr>
        <p:spPr>
          <a:xfrm>
            <a:off x="335360" y="1052736"/>
            <a:ext cx="4473295" cy="4728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Стресске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төзімділік;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
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Зейінділік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;
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Біркелкі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операцияларды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орындауға дайын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болу;
 Энергия;
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Анықтау;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
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Аналитикалық және логикалық ойлауы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дамыған;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
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Өзара әрекеттесу тізбегін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құру және себеп-салдар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байланыстарын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анықтау қабілеті;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
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Жақсы есте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сақтау;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
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Табандылық;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
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Дәлдік</a:t>
            </a:r>
            <a:r>
              <a:rPr lang="ru-RU" sz="1000" dirty="0" err="1" smtClean="0">
                <a:solidFill>
                  <a:srgbClr val="0D1140"/>
                </a:solidFill>
                <a:highlight>
                  <a:srgbClr val="FFFFFF"/>
                </a:highlight>
              </a:rPr>
              <a:t>.</a:t>
            </a:r>
            <a:endParaRPr lang="ru-RU" sz="1000" dirty="0" smtClean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endParaRPr lang="ru-RU" sz="1000" dirty="0" smtClean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>
              <a:lnSpc>
                <a:spcPct val="115000"/>
              </a:lnSpc>
              <a:buClr>
                <a:srgbClr val="0D1140"/>
              </a:buClr>
              <a:buSzPts val="1700"/>
              <a:buChar char="❏"/>
            </a:pPr>
            <a:r>
              <a:rPr lang="ru-RU" sz="1600" b="1" i="1" u="sng" dirty="0" smtClean="0">
                <a:solidFill>
                  <a:srgbClr val="0D1140"/>
                </a:solidFill>
              </a:rPr>
              <a:t>Вы обладаете личными качествами:</a:t>
            </a:r>
            <a:endParaRPr lang="ru-RU" sz="16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Стрессоустойчивость;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Внимательность;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Готовность к выполнению монотонных операций;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Энергичность;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Целеустремленность;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Развитое аналитическое и логическое мышление;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Умение составлять цепочки взаимодействия и выявлять причинно-следственные связи;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Хорошая память;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Усидчивость;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Аккуратность.</a:t>
            </a:r>
          </a:p>
        </p:txBody>
      </p:sp>
      <p:sp>
        <p:nvSpPr>
          <p:cNvPr id="127" name="Google Shape;127;g2b309b94094_5_32"/>
          <p:cNvSpPr txBox="1"/>
          <p:nvPr/>
        </p:nvSpPr>
        <p:spPr>
          <a:xfrm>
            <a:off x="217692" y="-13956"/>
            <a:ext cx="3530700" cy="1271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200" b="1" i="1" u="sng" dirty="0" err="1">
                <a:solidFill>
                  <a:srgbClr val="0D1140"/>
                </a:solidFill>
              </a:rPr>
              <a:t>Егер</a:t>
            </a:r>
            <a:r>
              <a:rPr lang="ru-RU" sz="2200" b="1" i="1" u="sng" dirty="0">
                <a:solidFill>
                  <a:srgbClr val="0D1140"/>
                </a:solidFill>
              </a:rPr>
              <a:t> </a:t>
            </a:r>
            <a:r>
              <a:rPr lang="ru-RU" sz="2200" b="1" i="1" u="sng" dirty="0" err="1">
                <a:solidFill>
                  <a:srgbClr val="0D1140"/>
                </a:solidFill>
              </a:rPr>
              <a:t>сізде</a:t>
            </a:r>
            <a:r>
              <a:rPr lang="ru-RU" sz="2200" b="1" i="1" u="sng" dirty="0">
                <a:solidFill>
                  <a:srgbClr val="0D1140"/>
                </a:solidFill>
              </a:rPr>
              <a:t> </a:t>
            </a:r>
            <a:r>
              <a:rPr lang="ru-RU" sz="2200" b="1" i="1" u="sng" dirty="0" err="1">
                <a:solidFill>
                  <a:srgbClr val="0D1140"/>
                </a:solidFill>
              </a:rPr>
              <a:t>жеке</a:t>
            </a:r>
            <a:r>
              <a:rPr lang="ru-RU" sz="2200" b="1" i="1" u="sng" dirty="0">
                <a:solidFill>
                  <a:srgbClr val="0D1140"/>
                </a:solidFill>
              </a:rPr>
              <a:t> </a:t>
            </a:r>
            <a:r>
              <a:rPr lang="ru-RU" sz="2200" b="1" i="1" u="sng" dirty="0" err="1">
                <a:solidFill>
                  <a:srgbClr val="0D1140"/>
                </a:solidFill>
              </a:rPr>
              <a:t>қасиеттер </a:t>
            </a:r>
            <a:r>
              <a:rPr lang="ru-RU" sz="2200" b="1" i="1" u="sng" dirty="0" err="1" smtClean="0">
                <a:solidFill>
                  <a:srgbClr val="0D1140"/>
                </a:solidFill>
              </a:rPr>
              <a:t>болса</a:t>
            </a:r>
            <a:r>
              <a:rPr lang="ru-RU" sz="2200" b="1" i="1" u="sng" dirty="0" smtClean="0">
                <a:solidFill>
                  <a:srgbClr val="0D1140"/>
                </a:solidFill>
              </a:rPr>
              <a:t>/Если</a:t>
            </a:r>
            <a:endParaRPr sz="2300" b="1" i="1" u="sng" dirty="0">
              <a:solidFill>
                <a:srgbClr val="0D1140"/>
              </a:solidFill>
            </a:endParaRPr>
          </a:p>
        </p:txBody>
      </p:sp>
      <p:sp>
        <p:nvSpPr>
          <p:cNvPr id="128" name="Google Shape;128;g2b309b94094_5_32"/>
          <p:cNvSpPr txBox="1"/>
          <p:nvPr/>
        </p:nvSpPr>
        <p:spPr>
          <a:xfrm>
            <a:off x="4871864" y="908720"/>
            <a:ext cx="6915900" cy="434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endParaRPr lang="ru-RU"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Сұраныстағы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халықаралық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мамандықты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алу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. 
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Жоғары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жалақы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және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жеке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жобалар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үшін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жеке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төлемдер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. 
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Өз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өніміңізді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жасау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,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енгізу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және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жылжыту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және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авторлық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құқық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мазмұнын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пайдаланудан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пайда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табу. 
❏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Бағдарламалық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жасақтаманы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әзірлеумен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айналысатын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жеке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IT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компанияңызды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ашу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үшін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тәжірибе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жинау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. 
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Фриланс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алмасу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арқылы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өзіңіз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үшін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жұмыс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жасаңыз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. 
❏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Әлемнің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кез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келген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жерінен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тапсырыстарды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орындау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. 
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Кәсіби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шаршаудың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ең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аз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қаупі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.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Қатысты мамандықтар бойынша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қайта даярлаудың </a:t>
            </a:r>
            <a:r>
              <a:rPr lang="ru-RU" sz="1000" dirty="0" err="1" smtClean="0">
                <a:solidFill>
                  <a:srgbClr val="0D1140"/>
                </a:solidFill>
                <a:highlight>
                  <a:srgbClr val="FFFFFF"/>
                </a:highlight>
              </a:rPr>
              <a:t>болуы</a:t>
            </a:r>
            <a:endParaRPr lang="ru-RU" sz="1000" dirty="0" smtClean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endParaRPr lang="ru-RU" sz="1000" dirty="0" smtClean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indent="-336550">
              <a:lnSpc>
                <a:spcPct val="115000"/>
              </a:lnSpc>
              <a:buClr>
                <a:srgbClr val="0D1140"/>
              </a:buClr>
              <a:buSzPts val="1700"/>
              <a:buFont typeface="Arial"/>
              <a:buChar char="❏"/>
            </a:pPr>
            <a:r>
              <a:rPr lang="ru-RU" sz="1800" b="1" i="1" u="sng" dirty="0" smtClean="0">
                <a:solidFill>
                  <a:srgbClr val="0D1140"/>
                </a:solidFill>
              </a:rPr>
              <a:t>Вас интересует:</a:t>
            </a: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endParaRPr lang="ru-RU"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Получение востребованной международной специальности.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Творческая профессиональная реализация.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Высокая заработная плата и отдельные гонорары за индивидуальные проекты.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Создание, внедрение и продвижение собственного продукта и получения прибыли от использования авторского контента.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Накопление опыта для открытия собственной IT-компании, занимающейся разработками ПО.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Работа «на себя» через </a:t>
            </a:r>
            <a:r>
              <a:rPr lang="ru-RU" sz="1000" dirty="0" err="1">
                <a:solidFill>
                  <a:srgbClr val="0D1140"/>
                </a:solidFill>
                <a:highlight>
                  <a:srgbClr val="FFFFFF"/>
                </a:highlight>
              </a:rPr>
              <a:t>фриланс</a:t>
            </a: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 биржи.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Выполнение заказов из любой точки мира.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Минимальный риск профессионального выгорания.</a:t>
            </a:r>
            <a:endParaRPr sz="1000" dirty="0">
              <a:solidFill>
                <a:srgbClr val="0D1140"/>
              </a:solidFill>
              <a:highlight>
                <a:srgbClr val="FFFFFF"/>
              </a:highlight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1140"/>
              </a:buClr>
              <a:buSzPts val="1700"/>
              <a:buChar char="❏"/>
            </a:pPr>
            <a:r>
              <a:rPr lang="ru-RU" sz="1000" dirty="0">
                <a:solidFill>
                  <a:srgbClr val="0D1140"/>
                </a:solidFill>
                <a:highlight>
                  <a:srgbClr val="FFFFFF"/>
                </a:highlight>
              </a:rPr>
              <a:t>Доступность переквалификации на смежные специальности</a:t>
            </a:r>
            <a:r>
              <a:rPr lang="ru-RU" sz="1700" dirty="0">
                <a:solidFill>
                  <a:srgbClr val="0D1140"/>
                </a:solidFill>
                <a:highlight>
                  <a:srgbClr val="FFFFFF"/>
                </a:highlight>
              </a:rPr>
              <a:t>.</a:t>
            </a:r>
          </a:p>
        </p:txBody>
      </p:sp>
      <p:sp>
        <p:nvSpPr>
          <p:cNvPr id="129" name="Google Shape;129;g2b309b94094_5_32"/>
          <p:cNvSpPr txBox="1"/>
          <p:nvPr/>
        </p:nvSpPr>
        <p:spPr>
          <a:xfrm>
            <a:off x="5303912" y="188640"/>
            <a:ext cx="5929558" cy="88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200" b="1" i="1" u="sng" dirty="0" err="1">
                <a:solidFill>
                  <a:srgbClr val="0D1140"/>
                </a:solidFill>
              </a:rPr>
              <a:t>Егер</a:t>
            </a:r>
            <a:r>
              <a:rPr lang="ru-RU" sz="2200" b="1" i="1" u="sng" dirty="0">
                <a:solidFill>
                  <a:srgbClr val="0D1140"/>
                </a:solidFill>
              </a:rPr>
              <a:t> </a:t>
            </a:r>
            <a:r>
              <a:rPr lang="ru-RU" sz="2200" b="1" i="1" u="sng" dirty="0" err="1">
                <a:solidFill>
                  <a:srgbClr val="0D1140"/>
                </a:solidFill>
              </a:rPr>
              <a:t>сізде</a:t>
            </a:r>
            <a:r>
              <a:rPr lang="ru-RU" sz="2200" b="1" i="1" u="sng" dirty="0">
                <a:solidFill>
                  <a:srgbClr val="0D1140"/>
                </a:solidFill>
              </a:rPr>
              <a:t> </a:t>
            </a:r>
            <a:r>
              <a:rPr lang="ru-RU" sz="2200" b="1" i="1" u="sng" dirty="0" err="1">
                <a:solidFill>
                  <a:srgbClr val="0D1140"/>
                </a:solidFill>
              </a:rPr>
              <a:t>осыған қызығушылық </a:t>
            </a:r>
            <a:r>
              <a:rPr lang="ru-RU" sz="2200" b="1" i="1" u="sng" dirty="0" err="1" smtClean="0">
                <a:solidFill>
                  <a:srgbClr val="0D1140"/>
                </a:solidFill>
              </a:rPr>
              <a:t>болса</a:t>
            </a:r>
            <a:endParaRPr lang="ru-RU" sz="2200" b="1" i="1" u="sng" dirty="0">
              <a:solidFill>
                <a:srgbClr val="0D1140"/>
              </a:solidFill>
            </a:endParaRPr>
          </a:p>
        </p:txBody>
      </p:sp>
      <p:sp>
        <p:nvSpPr>
          <p:cNvPr id="131" name="Google Shape;131;g2b309b94094_5_32"/>
          <p:cNvSpPr/>
          <p:nvPr/>
        </p:nvSpPr>
        <p:spPr>
          <a:xfrm>
            <a:off x="3359696" y="4509120"/>
            <a:ext cx="7863970" cy="1450270"/>
          </a:xfrm>
          <a:prstGeom prst="rect">
            <a:avLst/>
          </a:prstGeom>
        </p:spPr>
        <p:txBody>
          <a:bodyPr>
            <a:prstTxWarp prst="textPlain">
              <a:avLst>
                <a:gd name="adj" fmla="val 48758"/>
              </a:avLst>
            </a:prstTxWarp>
          </a:bodyPr>
          <a:lstStyle/>
          <a:p>
            <a:pPr lvl="0" algn="ctr"/>
            <a:endParaRPr lang="ru-RU" b="0" i="0" dirty="0"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32B2FD"/>
              </a:solidFill>
              <a:latin typeface="Arial"/>
            </a:endParaRPr>
          </a:p>
          <a:p>
            <a:pPr lvl="0" algn="ctr"/>
            <a:r>
              <a:rPr lang="ru-RU" dirty="0" err="1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32B2FD"/>
                </a:solidFill>
              </a:rPr>
              <a:t>Біз</a:t>
            </a:r>
            <a:r>
              <a:rPr lang="ru-RU" dirty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32B2FD"/>
                </a:solidFill>
              </a:rPr>
              <a:t> </a:t>
            </a:r>
            <a:r>
              <a:rPr lang="ru-RU" dirty="0" err="1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32B2FD"/>
                </a:solidFill>
              </a:rPr>
              <a:t>сізді</a:t>
            </a:r>
            <a:r>
              <a:rPr lang="ru-RU" dirty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32B2FD"/>
                </a:solidFill>
              </a:rPr>
              <a:t> </a:t>
            </a:r>
            <a:r>
              <a:rPr lang="ru-RU" dirty="0" err="1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32B2FD"/>
                </a:solidFill>
              </a:rPr>
              <a:t>күтеміз</a:t>
            </a:r>
            <a:r>
              <a:rPr lang="ru-RU" dirty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32B2FD"/>
                </a:solidFill>
              </a:rPr>
              <a:t>!</a:t>
            </a:r>
          </a:p>
          <a:p>
            <a:pPr lvl="0" algn="ctr"/>
            <a:r>
              <a:rPr b="0" i="0" dirty="0" err="1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32B2FD"/>
                </a:solidFill>
                <a:latin typeface="Arial"/>
              </a:rPr>
              <a:t>Мы</a:t>
            </a:r>
            <a:r>
              <a:rPr b="0" i="0" dirty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32B2FD"/>
                </a:solidFill>
                <a:latin typeface="Arial"/>
              </a:rPr>
              <a:t> </a:t>
            </a:r>
            <a:r>
              <a:rPr b="0" i="0" dirty="0" err="1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32B2FD"/>
                </a:solidFill>
                <a:latin typeface="Arial"/>
              </a:rPr>
              <a:t>ждем</a:t>
            </a:r>
            <a:r>
              <a:rPr b="0" i="0" dirty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32B2FD"/>
                </a:solidFill>
                <a:latin typeface="Arial"/>
              </a:rPr>
              <a:t> </a:t>
            </a:r>
            <a:r>
              <a:rPr b="0" i="0" dirty="0" err="1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32B2FD"/>
                </a:solidFill>
                <a:latin typeface="Arial"/>
              </a:rPr>
              <a:t>Вас</a:t>
            </a:r>
            <a:r>
              <a:rPr b="0" i="0" dirty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32B2FD"/>
                </a:solidFill>
                <a:latin typeface="Arial"/>
              </a:rPr>
              <a:t>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3"/>
          <p:cNvGrpSpPr/>
          <p:nvPr/>
        </p:nvGrpSpPr>
        <p:grpSpPr>
          <a:xfrm>
            <a:off x="0" y="-1"/>
            <a:ext cx="12192000" cy="6858001"/>
            <a:chOff x="0" y="-3"/>
            <a:chExt cx="12192000" cy="6858001"/>
          </a:xfrm>
        </p:grpSpPr>
        <p:pic>
          <p:nvPicPr>
            <p:cNvPr id="137" name="Google Shape;137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5" cy="15998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1" name="Google Shape;141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4768156"/>
            <a:ext cx="1649504" cy="1599867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3"/>
          <p:cNvSpPr txBox="1"/>
          <p:nvPr/>
        </p:nvSpPr>
        <p:spPr>
          <a:xfrm>
            <a:off x="191344" y="260648"/>
            <a:ext cx="5757900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2800" b="1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Мамандық</a:t>
            </a:r>
            <a:r>
              <a:rPr lang="ru-RU" sz="2800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/специальность</a:t>
            </a:r>
            <a:r>
              <a:rPr lang="ru-RU" sz="2800" b="1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:</a:t>
            </a:r>
            <a:r>
              <a:rPr lang="ru-RU" sz="2800" b="1" i="0" u="none" strike="noStrike" cap="none" dirty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
</a:t>
            </a:r>
            <a:r>
              <a:rPr lang="ru-RU" sz="2800" b="1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04110100 </a:t>
            </a:r>
          </a:p>
          <a:p>
            <a:pPr lvl="0" algn="ctr"/>
            <a:r>
              <a:rPr lang="ru-RU" sz="2800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Е</a:t>
            </a:r>
            <a:r>
              <a:rPr lang="ru-RU" sz="280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сеп</a:t>
            </a:r>
            <a:r>
              <a:rPr lang="ru-RU" sz="280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sz="2800" i="0" u="none" strike="noStrike" cap="none" dirty="0" err="1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және </a:t>
            </a:r>
            <a:r>
              <a:rPr lang="ru-RU" sz="280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аудит/</a:t>
            </a:r>
            <a:r>
              <a:rPr lang="ru-RU" sz="2800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sz="2800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учет </a:t>
            </a:r>
            <a:r>
              <a:rPr lang="ru-RU" sz="2800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и аудит</a:t>
            </a:r>
            <a:endParaRPr lang="ru-RU" sz="2800" i="0" u="none" strike="noStrike" cap="none" dirty="0">
              <a:solidFill>
                <a:schemeClr val="dk1"/>
              </a:solidFill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chemeClr val="dk1"/>
              </a:solidFill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479376" y="1916832"/>
            <a:ext cx="575771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ru-RU" sz="2400" b="1" i="0" u="none" strike="noStrike" cap="none" dirty="0">
              <a:solidFill>
                <a:schemeClr val="dk1"/>
              </a:solidFill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Біліктілік</a:t>
            </a:r>
            <a:r>
              <a:rPr lang="ru-RU" sz="2400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/квалификация:</a:t>
            </a:r>
            <a:r>
              <a:rPr lang="ru-RU" sz="2400" b="1" dirty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
 </a:t>
            </a:r>
            <a:r>
              <a:rPr lang="ru-RU" sz="2400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3W04110100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Бухгалтер-кассир</a:t>
            </a:r>
            <a:r>
              <a:rPr lang="ru-RU" sz="2400" b="1" dirty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
 4S04110102 </a:t>
            </a:r>
            <a:endParaRPr lang="ru-RU" sz="2400" b="1" dirty="0">
              <a:solidFill>
                <a:schemeClr val="dk1"/>
              </a:solidFill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Бухгалтер</a:t>
            </a:r>
            <a:endParaRPr sz="2400" dirty="0">
              <a:solidFill>
                <a:schemeClr val="dk1"/>
              </a:solidFill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1775520" y="4653136"/>
            <a:ext cx="49854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2000" b="1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Оқу мерзімі</a:t>
            </a:r>
            <a:r>
              <a:rPr lang="ru-RU" sz="2000" b="1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/</a:t>
            </a:r>
            <a:r>
              <a:rPr lang="ru-RU" sz="2000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срок обучения</a:t>
            </a:r>
            <a:r>
              <a:rPr lang="ru-RU" sz="2000" b="1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: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
 </a:t>
            </a:r>
            <a:r>
              <a:rPr lang="ru-RU" sz="2000" i="0" u="none" strike="noStrike" cap="none" dirty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2 </a:t>
            </a:r>
            <a:r>
              <a:rPr lang="ru-RU" sz="2000" i="0" u="none" strike="noStrike" cap="none" dirty="0" err="1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жыл</a:t>
            </a:r>
            <a:r>
              <a:rPr lang="ru-RU" sz="2000" i="0" u="none" strike="noStrike" cap="none" dirty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10 </a:t>
            </a:r>
            <a:r>
              <a:rPr lang="ru-RU" sz="200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ай </a:t>
            </a:r>
            <a:r>
              <a:rPr lang="ru-RU" sz="2000" i="0" u="none" strike="noStrike" cap="none" dirty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(9 </a:t>
            </a:r>
            <a:r>
              <a:rPr lang="ru-RU" sz="2000" i="0" u="none" strike="noStrike" cap="none" dirty="0" err="1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сынып</a:t>
            </a:r>
            <a:r>
              <a:rPr lang="ru-RU" sz="2000" i="0" u="none" strike="noStrike" cap="none" dirty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sz="200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базасында</a:t>
            </a:r>
            <a:r>
              <a:rPr lang="ru-RU" sz="200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/</a:t>
            </a:r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2 года 10 месяцев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(на базе 9 классов</a:t>
            </a:r>
            <a:r>
              <a:rPr lang="ru-RU" sz="200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)</a:t>
            </a:r>
            <a:endParaRPr lang="ru-RU" sz="2000" i="0" u="none" strike="noStrike" cap="none" dirty="0">
              <a:solidFill>
                <a:schemeClr val="dk1"/>
              </a:solidFill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endParaRPr sz="2000" b="1" i="0" u="none" strike="noStrike" cap="none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+mn-lt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1750" y="1747725"/>
            <a:ext cx="2297851" cy="2706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07701" y="809925"/>
            <a:ext cx="1974874" cy="136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95088" y="3899475"/>
            <a:ext cx="2018374" cy="199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039750" y="2190762"/>
            <a:ext cx="2670499" cy="1642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g1ef9711775d_9_34"/>
          <p:cNvGrpSpPr/>
          <p:nvPr/>
        </p:nvGrpSpPr>
        <p:grpSpPr>
          <a:xfrm>
            <a:off x="0" y="-3"/>
            <a:ext cx="12192000" cy="6858000"/>
            <a:chOff x="0" y="-3"/>
            <a:chExt cx="12192000" cy="6858000"/>
          </a:xfrm>
        </p:grpSpPr>
        <p:pic>
          <p:nvPicPr>
            <p:cNvPr id="154" name="Google Shape;154;g1ef9711775d_9_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Google Shape;155;g1ef9711775d_9_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" name="Google Shape;156;g1ef9711775d_9_34"/>
          <p:cNvGrpSpPr/>
          <p:nvPr/>
        </p:nvGrpSpPr>
        <p:grpSpPr>
          <a:xfrm>
            <a:off x="41450" y="-1"/>
            <a:ext cx="12192000" cy="6858000"/>
            <a:chOff x="0" y="-3"/>
            <a:chExt cx="12192000" cy="6858000"/>
          </a:xfrm>
        </p:grpSpPr>
        <p:pic>
          <p:nvPicPr>
            <p:cNvPr id="157" name="Google Shape;157;g1ef9711775d_9_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g1ef9711775d_9_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9" name="Google Shape;159;g1ef9711775d_9_34"/>
          <p:cNvSpPr txBox="1"/>
          <p:nvPr/>
        </p:nvSpPr>
        <p:spPr>
          <a:xfrm>
            <a:off x="1392480" y="637981"/>
            <a:ext cx="5757900" cy="297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 u="sng" dirty="0" err="1" smtClean="0">
                <a:solidFill>
                  <a:schemeClr val="accent1"/>
                </a:solidFill>
              </a:rPr>
              <a:t>Есепші</a:t>
            </a:r>
            <a:r>
              <a:rPr lang="ru-RU" sz="2000" b="1" u="sng" dirty="0" smtClean="0">
                <a:solidFill>
                  <a:schemeClr val="accent1"/>
                </a:solidFill>
              </a:rPr>
              <a:t> </a:t>
            </a:r>
            <a:r>
              <a:rPr lang="ru-RU" sz="2000" b="1" u="sng" dirty="0">
                <a:solidFill>
                  <a:schemeClr val="accent1"/>
                </a:solidFill>
              </a:rPr>
              <a:t>– </a:t>
            </a:r>
            <a:r>
              <a:rPr lang="ru-RU" sz="2000" b="1" dirty="0" err="1">
                <a:solidFill>
                  <a:schemeClr val="tx1"/>
                </a:solidFill>
              </a:rPr>
              <a:t>ұйымның қаржылық-шаруашылық қызметін жоспарлау</a:t>
            </a:r>
            <a:r>
              <a:rPr lang="ru-RU" sz="2000" b="1" dirty="0">
                <a:solidFill>
                  <a:schemeClr val="tx1"/>
                </a:solidFill>
              </a:rPr>
              <a:t>, </a:t>
            </a:r>
            <a:r>
              <a:rPr lang="ru-RU" sz="2000" b="1" dirty="0" err="1">
                <a:solidFill>
                  <a:schemeClr val="tx1"/>
                </a:solidFill>
              </a:rPr>
              <a:t>зерттеу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және басқару саласындағы </a:t>
            </a:r>
            <a:r>
              <a:rPr lang="ru-RU" sz="2000" b="1" dirty="0" err="1" smtClean="0">
                <a:solidFill>
                  <a:schemeClr val="tx1"/>
                </a:solidFill>
              </a:rPr>
              <a:t>маман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  <a:endParaRPr lang="ru-RU" sz="2000" b="1"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 u="sng" dirty="0">
                <a:solidFill>
                  <a:schemeClr val="accent1"/>
                </a:solidFill>
              </a:rPr>
              <a:t>Бухгалтер</a:t>
            </a:r>
            <a:r>
              <a:rPr lang="ru-RU" sz="2000" dirty="0">
                <a:solidFill>
                  <a:schemeClr val="accent1"/>
                </a:solidFill>
              </a:rPr>
              <a:t> </a:t>
            </a:r>
            <a:r>
              <a:rPr lang="ru-RU" sz="2000" dirty="0">
                <a:solidFill>
                  <a:schemeClr val="dk1"/>
                </a:solidFill>
              </a:rPr>
              <a:t>—</a:t>
            </a:r>
            <a:r>
              <a:rPr lang="ru-RU" sz="2000" b="1" dirty="0">
                <a:solidFill>
                  <a:schemeClr val="dk1"/>
                </a:solidFill>
              </a:rPr>
              <a:t> это специалист в области планирования, исследования и управления финансово-хозяйственной деятельностью </a:t>
            </a:r>
            <a:r>
              <a:rPr lang="ru-RU" sz="2000" b="1" dirty="0" smtClean="0">
                <a:solidFill>
                  <a:schemeClr val="dk1"/>
                </a:solidFill>
              </a:rPr>
              <a:t>организации. </a:t>
            </a:r>
            <a:endParaRPr sz="2000" b="1" dirty="0">
              <a:solidFill>
                <a:schemeClr val="dk1"/>
              </a:solidFill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60" name="Google Shape;160;g1ef9711775d_9_34"/>
          <p:cNvSpPr txBox="1"/>
          <p:nvPr/>
        </p:nvSpPr>
        <p:spPr>
          <a:xfrm>
            <a:off x="1199456" y="3212976"/>
            <a:ext cx="5562600" cy="2846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sz="2000" b="1" dirty="0" smtClean="0">
                <a:solidFill>
                  <a:srgbClr val="10253F"/>
                </a:solidFill>
              </a:rPr>
              <a:t>Щучинск </a:t>
            </a:r>
            <a:r>
              <a:rPr lang="ru-RU" sz="2000" b="1" dirty="0" err="1">
                <a:solidFill>
                  <a:srgbClr val="10253F"/>
                </a:solidFill>
              </a:rPr>
              <a:t>қаласындағы </a:t>
            </a:r>
            <a:r>
              <a:rPr lang="ru-RU" sz="2000" b="1" dirty="0" err="1" smtClean="0">
                <a:solidFill>
                  <a:srgbClr val="10253F"/>
                </a:solidFill>
              </a:rPr>
              <a:t>Жоғары </a:t>
            </a:r>
            <a:r>
              <a:rPr lang="ru-RU" sz="2000" b="1" dirty="0" err="1">
                <a:solidFill>
                  <a:srgbClr val="10253F"/>
                </a:solidFill>
              </a:rPr>
              <a:t>техникалық колледжі</a:t>
            </a:r>
            <a:r>
              <a:rPr lang="ru-RU" sz="2000" b="1" dirty="0">
                <a:solidFill>
                  <a:srgbClr val="10253F"/>
                </a:solidFill>
              </a:rPr>
              <a:t> </a:t>
            </a:r>
            <a:r>
              <a:rPr lang="ru-RU" sz="2000" b="1" u="sng" dirty="0" smtClean="0">
                <a:solidFill>
                  <a:schemeClr val="accent1"/>
                </a:solidFill>
              </a:rPr>
              <a:t>1948 </a:t>
            </a:r>
            <a:r>
              <a:rPr lang="ru-RU" sz="2000" b="1" u="sng" dirty="0" err="1" smtClean="0">
                <a:solidFill>
                  <a:schemeClr val="accent1"/>
                </a:solidFill>
              </a:rPr>
              <a:t>жылдан</a:t>
            </a:r>
            <a:r>
              <a:rPr lang="ru-RU" sz="2000" b="1" u="sng" dirty="0" smtClean="0">
                <a:solidFill>
                  <a:schemeClr val="accent1"/>
                </a:solidFill>
              </a:rPr>
              <a:t> </a:t>
            </a:r>
            <a:r>
              <a:rPr lang="ru-RU" sz="2000" b="1" u="sng" dirty="0" err="1" smtClean="0">
                <a:solidFill>
                  <a:schemeClr val="accent1"/>
                </a:solidFill>
              </a:rPr>
              <a:t>бастап</a:t>
            </a:r>
            <a:r>
              <a:rPr lang="ru-RU" sz="2000" b="1" u="sng" dirty="0" smtClean="0">
                <a:solidFill>
                  <a:schemeClr val="accent1"/>
                </a:solidFill>
              </a:rPr>
              <a:t> </a:t>
            </a:r>
            <a:r>
              <a:rPr lang="ru-RU" sz="2000" b="1" dirty="0" err="1" smtClean="0">
                <a:solidFill>
                  <a:srgbClr val="10253F"/>
                </a:solidFill>
              </a:rPr>
              <a:t>есепшілерді</a:t>
            </a:r>
            <a:r>
              <a:rPr lang="ru-RU" sz="2000" b="1" dirty="0" smtClean="0">
                <a:solidFill>
                  <a:srgbClr val="10253F"/>
                </a:solidFill>
              </a:rPr>
              <a:t> </a:t>
            </a:r>
            <a:r>
              <a:rPr lang="ru-RU" sz="2000" b="1" dirty="0" err="1" smtClean="0">
                <a:solidFill>
                  <a:srgbClr val="10253F"/>
                </a:solidFill>
              </a:rPr>
              <a:t>дайындайды</a:t>
            </a:r>
            <a:r>
              <a:rPr lang="ru-RU" sz="2000" b="1" dirty="0">
                <a:solidFill>
                  <a:srgbClr val="10253F"/>
                </a:solidFill>
              </a:rPr>
              <a:t>.</a:t>
            </a:r>
            <a:endParaRPr lang="ru-RU" sz="2000" b="1" u="sng" dirty="0">
              <a:solidFill>
                <a:schemeClr val="accent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 dirty="0">
                <a:solidFill>
                  <a:srgbClr val="10253F"/>
                </a:solidFill>
              </a:rPr>
              <a:t>В Высшем техническом колледже города Щучинска обучением бухгалтеров занимаются</a:t>
            </a:r>
            <a:endParaRPr sz="2000" b="1" dirty="0">
              <a:solidFill>
                <a:srgbClr val="10253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 dirty="0">
                <a:solidFill>
                  <a:srgbClr val="10253F"/>
                </a:solidFill>
              </a:rPr>
              <a:t> </a:t>
            </a:r>
            <a:r>
              <a:rPr lang="ru-RU" sz="2000" b="1" u="sng" dirty="0">
                <a:solidFill>
                  <a:schemeClr val="accent1"/>
                </a:solidFill>
              </a:rPr>
              <a:t>с 1948  </a:t>
            </a:r>
            <a:r>
              <a:rPr lang="ru-RU" sz="2000" b="1" u="sng" dirty="0" smtClean="0">
                <a:solidFill>
                  <a:schemeClr val="accent1"/>
                </a:solidFill>
              </a:rPr>
              <a:t>года.</a:t>
            </a:r>
            <a:endParaRPr sz="2000" b="1" u="sng" dirty="0">
              <a:solidFill>
                <a:schemeClr val="accent1"/>
              </a:solidFill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61" name="Google Shape;161;g1ef9711775d_9_34"/>
          <p:cNvSpPr txBox="1"/>
          <p:nvPr/>
        </p:nvSpPr>
        <p:spPr>
          <a:xfrm>
            <a:off x="6955080" y="1302871"/>
            <a:ext cx="4985400" cy="5001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 u="sng" dirty="0" err="1" smtClean="0">
                <a:solidFill>
                  <a:schemeClr val="accent1"/>
                </a:solidFill>
              </a:rPr>
              <a:t>Есепші</a:t>
            </a:r>
            <a:r>
              <a:rPr lang="ru-RU" sz="2000" b="1" u="sng" dirty="0" smtClean="0">
                <a:solidFill>
                  <a:schemeClr val="accent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– </a:t>
            </a:r>
            <a:r>
              <a:rPr lang="ru-RU" sz="2000" b="1" dirty="0" err="1">
                <a:solidFill>
                  <a:schemeClr val="tx1"/>
                </a:solidFill>
              </a:rPr>
              <a:t>ұйымның барлық қаржылық қызметін бақылаушы түрі.</a:t>
            </a:r>
            <a:r>
              <a:rPr lang="ru-RU" sz="2000" b="1" dirty="0">
                <a:solidFill>
                  <a:schemeClr val="tx1"/>
                </a:solidFill>
              </a:rPr>
              <a:t>  </a:t>
            </a:r>
            <a:r>
              <a:rPr lang="ru-RU" sz="2000" b="1" dirty="0" err="1">
                <a:solidFill>
                  <a:schemeClr val="tx1"/>
                </a:solidFill>
              </a:rPr>
              <a:t>Ең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көп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пайда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алу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үшін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материалдық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шығындардың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оңтайлы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комбинацияларын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жасауға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қабілетті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err="1">
                <a:solidFill>
                  <a:schemeClr val="tx1"/>
                </a:solidFill>
              </a:rPr>
              <a:t>адам</a:t>
            </a:r>
            <a:r>
              <a:rPr lang="ru-RU" sz="2000" b="1" dirty="0">
                <a:solidFill>
                  <a:schemeClr val="tx1"/>
                </a:solidFill>
              </a:rPr>
              <a:t>.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 u="sng" dirty="0">
                <a:solidFill>
                  <a:schemeClr val="accent1"/>
                </a:solidFill>
              </a:rPr>
              <a:t>Бухгалтер</a:t>
            </a:r>
            <a:r>
              <a:rPr lang="ru-RU" sz="2000" dirty="0">
                <a:solidFill>
                  <a:schemeClr val="accent1"/>
                </a:solidFill>
              </a:rPr>
              <a:t> </a:t>
            </a:r>
            <a:r>
              <a:rPr lang="ru-RU" sz="2000" b="1" dirty="0">
                <a:solidFill>
                  <a:srgbClr val="10253F"/>
                </a:solidFill>
              </a:rPr>
              <a:t>– это своеобразный контролер всей финансовой деятельности организации. Человек способный создать оптимальные комбинации материальных затрат с целью получения наибольшей выгоды.</a:t>
            </a:r>
            <a:endParaRPr sz="2000" b="1" dirty="0">
              <a:solidFill>
                <a:srgbClr val="10253F"/>
              </a:solidFill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62" name="Google Shape;162;g1ef9711775d_9_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050" y="255950"/>
            <a:ext cx="1394524" cy="164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1ef9711775d_9_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22250" y="412376"/>
            <a:ext cx="1624251" cy="890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1ef9711775d_9_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67725" y="466166"/>
            <a:ext cx="1003899" cy="836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g1ef9711775d_9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3575" y="614950"/>
            <a:ext cx="9292499" cy="5379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1ef9711775d_9_13"/>
          <p:cNvSpPr txBox="1"/>
          <p:nvPr/>
        </p:nvSpPr>
        <p:spPr>
          <a:xfrm>
            <a:off x="2063552" y="260648"/>
            <a:ext cx="1085201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ru-RU" sz="2000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Студенттік</a:t>
            </a:r>
            <a:r>
              <a:rPr lang="ru-RU" sz="2000" b="1" dirty="0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 </a:t>
            </a:r>
            <a:r>
              <a:rPr lang="ru-RU" sz="2000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күндер/студенческие </a:t>
            </a:r>
            <a:r>
              <a:rPr lang="ru-RU" sz="2000" b="1" dirty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будни</a:t>
            </a:r>
            <a:endParaRPr sz="2000" b="1" dirty="0">
              <a:solidFill>
                <a:schemeClr val="dk1"/>
              </a:solidFill>
              <a:latin typeface="Times New Roman" pitchFamily="18" charset="0"/>
              <a:ea typeface="Impact"/>
              <a:cs typeface="Times New Roman" pitchFamily="18" charset="0"/>
              <a:sym typeface="Impact"/>
            </a:endParaRPr>
          </a:p>
        </p:txBody>
      </p:sp>
      <p:grpSp>
        <p:nvGrpSpPr>
          <p:cNvPr id="171" name="Google Shape;171;g1ef9711775d_9_13"/>
          <p:cNvGrpSpPr/>
          <p:nvPr/>
        </p:nvGrpSpPr>
        <p:grpSpPr>
          <a:xfrm>
            <a:off x="-15786" y="0"/>
            <a:ext cx="12207786" cy="7102516"/>
            <a:chOff x="-93703" y="1156618"/>
            <a:chExt cx="12192000" cy="6858000"/>
          </a:xfrm>
        </p:grpSpPr>
        <p:pic>
          <p:nvPicPr>
            <p:cNvPr id="172" name="Google Shape;172;g1ef9711775d_9_1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93703" y="1156618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g1ef9711775d_9_1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g1ef9711775d_9_55"/>
          <p:cNvGrpSpPr/>
          <p:nvPr/>
        </p:nvGrpSpPr>
        <p:grpSpPr>
          <a:xfrm>
            <a:off x="0" y="-3"/>
            <a:ext cx="12192000" cy="6858000"/>
            <a:chOff x="0" y="-3"/>
            <a:chExt cx="12192000" cy="6858000"/>
          </a:xfrm>
        </p:grpSpPr>
        <p:pic>
          <p:nvPicPr>
            <p:cNvPr id="179" name="Google Shape;179;g1ef9711775d_9_5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g1ef9711775d_9_5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1" name="Google Shape;181;g1ef9711775d_9_55"/>
          <p:cNvGrpSpPr/>
          <p:nvPr/>
        </p:nvGrpSpPr>
        <p:grpSpPr>
          <a:xfrm>
            <a:off x="0" y="99392"/>
            <a:ext cx="12192000" cy="6858000"/>
            <a:chOff x="0" y="-3"/>
            <a:chExt cx="12192000" cy="6858000"/>
          </a:xfrm>
        </p:grpSpPr>
        <p:pic>
          <p:nvPicPr>
            <p:cNvPr id="182" name="Google Shape;182;g1ef9711775d_9_5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g1ef9711775d_9_5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4" name="Google Shape;184;g1ef9711775d_9_55"/>
          <p:cNvSpPr txBox="1"/>
          <p:nvPr/>
        </p:nvSpPr>
        <p:spPr>
          <a:xfrm>
            <a:off x="358753" y="343349"/>
            <a:ext cx="57579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accent1"/>
                </a:solidFill>
                <a:latin typeface="+mn-lt"/>
                <a:ea typeface="Impact"/>
                <a:cs typeface="Impact"/>
                <a:sym typeface="Impact"/>
              </a:rPr>
              <a:t>«</a:t>
            </a:r>
            <a:r>
              <a:rPr lang="ru-RU" sz="2000" b="1" dirty="0" err="1">
                <a:solidFill>
                  <a:schemeClr val="accent1"/>
                </a:solidFill>
                <a:latin typeface="+mn-lt"/>
                <a:ea typeface="Impact"/>
                <a:cs typeface="Impact"/>
                <a:sym typeface="Impact"/>
              </a:rPr>
              <a:t>Есеп</a:t>
            </a:r>
            <a:r>
              <a:rPr lang="ru-RU" sz="2000" b="1" dirty="0">
                <a:solidFill>
                  <a:schemeClr val="accent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sz="2000" b="1" dirty="0" err="1">
                <a:solidFill>
                  <a:schemeClr val="accent1"/>
                </a:solidFill>
                <a:latin typeface="+mn-lt"/>
                <a:ea typeface="Impact"/>
                <a:cs typeface="Impact"/>
                <a:sym typeface="Impact"/>
              </a:rPr>
              <a:t>және </a:t>
            </a:r>
            <a:r>
              <a:rPr lang="ru-RU" sz="2000" b="1" dirty="0">
                <a:solidFill>
                  <a:schemeClr val="accent1"/>
                </a:solidFill>
                <a:latin typeface="+mn-lt"/>
                <a:ea typeface="Impact"/>
                <a:cs typeface="Impact"/>
                <a:sym typeface="Impact"/>
              </a:rPr>
              <a:t>аудит» </a:t>
            </a:r>
            <a:r>
              <a:rPr lang="ru-RU" sz="2000" b="1" dirty="0" err="1">
                <a:solidFill>
                  <a:schemeClr val="accent1"/>
                </a:solidFill>
                <a:latin typeface="+mn-lt"/>
                <a:ea typeface="Impact"/>
                <a:cs typeface="Impact"/>
                <a:sym typeface="Impact"/>
              </a:rPr>
              <a:t>мамандығының түлегі қайда жұмыс істей</a:t>
            </a:r>
            <a:r>
              <a:rPr lang="ru-RU" sz="2000" b="1" dirty="0">
                <a:solidFill>
                  <a:schemeClr val="accent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sz="2000" b="1" dirty="0" err="1">
                <a:solidFill>
                  <a:schemeClr val="accent1"/>
                </a:solidFill>
                <a:latin typeface="+mn-lt"/>
                <a:ea typeface="Impact"/>
                <a:cs typeface="Impact"/>
                <a:sym typeface="Impact"/>
              </a:rPr>
              <a:t>алады</a:t>
            </a:r>
            <a:r>
              <a:rPr lang="ru-RU" sz="2000" b="1" dirty="0" smtClean="0">
                <a:solidFill>
                  <a:schemeClr val="accent1"/>
                </a:solidFill>
                <a:latin typeface="+mn-lt"/>
                <a:ea typeface="Impact"/>
                <a:cs typeface="Impact"/>
                <a:sym typeface="Impact"/>
              </a:rPr>
              <a:t>?</a:t>
            </a:r>
            <a:endParaRPr lang="ru-RU" sz="2000" b="1" dirty="0">
              <a:solidFill>
                <a:schemeClr val="accent1"/>
              </a:solidFill>
              <a:latin typeface="+mn-lt"/>
              <a:ea typeface="Impact"/>
              <a:cs typeface="Impact"/>
              <a:sym typeface="Impact"/>
            </a:endParaRPr>
          </a:p>
        </p:txBody>
      </p:sp>
      <p:sp>
        <p:nvSpPr>
          <p:cNvPr id="185" name="Google Shape;185;g1ef9711775d_9_55"/>
          <p:cNvSpPr txBox="1"/>
          <p:nvPr/>
        </p:nvSpPr>
        <p:spPr>
          <a:xfrm>
            <a:off x="402055" y="980728"/>
            <a:ext cx="5562600" cy="495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Кассир
 Бухгалтер
 Экономист
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Қаржылық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кеңесші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
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Қаржы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талдаушысы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
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Бұл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мамандық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бойынша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алған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білім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сіздің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жеке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бизнесіңізді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жүргізуге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көмектеседі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.</a:t>
            </a:r>
          </a:p>
          <a:p>
            <a:pPr algn="r">
              <a:buClr>
                <a:schemeClr val="dk1"/>
              </a:buClr>
            </a:pPr>
            <a:endParaRPr lang="ru-RU" b="1" dirty="0" smtClean="0">
              <a:solidFill>
                <a:schemeClr val="accent1"/>
              </a:solidFill>
              <a:ea typeface="Impact"/>
              <a:cs typeface="Impact"/>
              <a:sym typeface="Impact"/>
            </a:endParaRPr>
          </a:p>
          <a:p>
            <a:pPr algn="r">
              <a:buClr>
                <a:schemeClr val="dk1"/>
              </a:buClr>
            </a:pPr>
            <a:endParaRPr lang="ru-RU" b="1" dirty="0" smtClean="0">
              <a:solidFill>
                <a:schemeClr val="accent1"/>
              </a:solidFill>
              <a:ea typeface="Impact"/>
              <a:cs typeface="Impact"/>
              <a:sym typeface="Impact"/>
            </a:endParaRPr>
          </a:p>
          <a:p>
            <a:pPr algn="r">
              <a:buClr>
                <a:schemeClr val="dk1"/>
              </a:buClr>
            </a:pPr>
            <a:endParaRPr lang="ru-RU" b="1" dirty="0" smtClean="0">
              <a:solidFill>
                <a:schemeClr val="accent1"/>
              </a:solidFill>
              <a:ea typeface="Impact"/>
              <a:cs typeface="Impact"/>
              <a:sym typeface="Impact"/>
            </a:endParaRPr>
          </a:p>
          <a:p>
            <a:pPr algn="r">
              <a:buClr>
                <a:schemeClr val="dk1"/>
              </a:buClr>
            </a:pPr>
            <a:endParaRPr lang="ru-RU" b="1" dirty="0" smtClean="0">
              <a:solidFill>
                <a:schemeClr val="accent1"/>
              </a:solidFill>
              <a:ea typeface="Impact"/>
              <a:cs typeface="Impact"/>
              <a:sym typeface="Impact"/>
            </a:endParaRPr>
          </a:p>
          <a:p>
            <a:pPr algn="ctr">
              <a:buClr>
                <a:schemeClr val="dk1"/>
              </a:buClr>
            </a:pPr>
            <a:r>
              <a:rPr lang="ru-RU" sz="1600" b="1" dirty="0" smtClean="0">
                <a:solidFill>
                  <a:schemeClr val="accent1"/>
                </a:solidFill>
                <a:ea typeface="Impact"/>
                <a:cs typeface="Impact"/>
                <a:sym typeface="Impact"/>
              </a:rPr>
              <a:t>Кем может работать выпускник специальности “Учет и аудит”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ru-RU" b="1" dirty="0" smtClean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Кассиром</a:t>
            </a:r>
            <a:endParaRPr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Бухгалтером</a:t>
            </a:r>
            <a:endParaRPr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Экономистом</a:t>
            </a:r>
            <a:endParaRPr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Финансовым консультантом</a:t>
            </a:r>
            <a:endParaRPr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Финансовым аналитиком</a:t>
            </a:r>
            <a:endParaRPr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Знания, полученные по данной специальности, помогают при ведении собственного бизнеса</a:t>
            </a:r>
            <a:endParaRPr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86" name="Google Shape;186;g1ef9711775d_9_55"/>
          <p:cNvSpPr txBox="1"/>
          <p:nvPr/>
        </p:nvSpPr>
        <p:spPr>
          <a:xfrm>
            <a:off x="6741550" y="1173546"/>
            <a:ext cx="4990262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Бас бухгалтер
 Бас экономист
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Қаржы 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директоры
 Экономика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бөлімінің бастығы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
 Аудитор
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Кәсіпкер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, 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өз кәсібінің </a:t>
            </a:r>
            <a:r>
              <a:rPr lang="ru-RU" b="1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иесі</a:t>
            </a:r>
            <a:endParaRPr lang="ru-RU" b="1" dirty="0" smtClean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kk-KZ" b="1" dirty="0" smtClean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algn="ctr"/>
            <a:r>
              <a:rPr lang="ru-RU" sz="1800" b="1" dirty="0" smtClean="0">
                <a:solidFill>
                  <a:schemeClr val="accent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Карьерные перспективы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ru-RU"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Главный бухгалтер</a:t>
            </a:r>
            <a:endParaRPr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Главный экономист</a:t>
            </a:r>
            <a:endParaRPr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Финансовый директор</a:t>
            </a:r>
            <a:endParaRPr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Руководитель экономического отдела</a:t>
            </a:r>
            <a:endParaRPr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Аудитор</a:t>
            </a:r>
            <a:endParaRPr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Предприниматель, владелец собственного бизнеса</a:t>
            </a:r>
            <a:endParaRPr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87" name="Google Shape;187;g1ef9711775d_9_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977" y="1402875"/>
            <a:ext cx="1480350" cy="174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1ef9711775d_9_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80936" y="4775125"/>
            <a:ext cx="1162195" cy="11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1ef9711775d_9_55"/>
          <p:cNvSpPr txBox="1"/>
          <p:nvPr/>
        </p:nvSpPr>
        <p:spPr>
          <a:xfrm>
            <a:off x="7179250" y="465700"/>
            <a:ext cx="4078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err="1">
                <a:solidFill>
                  <a:schemeClr val="accent1"/>
                </a:solidFill>
                <a:latin typeface="+mn-lt"/>
                <a:ea typeface="Impact"/>
                <a:cs typeface="Impact"/>
                <a:sym typeface="Impact"/>
              </a:rPr>
              <a:t>Мансап</a:t>
            </a:r>
            <a:r>
              <a:rPr lang="ru-RU" sz="2000" b="1" dirty="0">
                <a:solidFill>
                  <a:schemeClr val="accent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sz="2000" b="1" dirty="0" err="1" smtClean="0">
                <a:solidFill>
                  <a:schemeClr val="accent1"/>
                </a:solidFill>
                <a:latin typeface="+mn-lt"/>
                <a:ea typeface="Impact"/>
                <a:cs typeface="Impact"/>
                <a:sym typeface="Impact"/>
              </a:rPr>
              <a:t>перспективалары</a:t>
            </a:r>
            <a:endParaRPr lang="ru-RU" sz="2000" b="1" dirty="0">
              <a:solidFill>
                <a:schemeClr val="accent1"/>
              </a:solidFill>
              <a:latin typeface="+mn-lt"/>
              <a:ea typeface="Impact"/>
              <a:cs typeface="Impact"/>
              <a:sym typeface="Impact"/>
            </a:endParaRPr>
          </a:p>
        </p:txBody>
      </p:sp>
      <p:sp>
        <p:nvSpPr>
          <p:cNvPr id="190" name="Google Shape;190;g1ef9711775d_9_55"/>
          <p:cNvSpPr txBox="1"/>
          <p:nvPr/>
        </p:nvSpPr>
        <p:spPr>
          <a:xfrm>
            <a:off x="6096000" y="5013176"/>
            <a:ext cx="4106132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“Любовь, музыка и бухгалтерский учет - вечны!”</a:t>
            </a:r>
            <a:endParaRPr dirty="0">
              <a:solidFill>
                <a:schemeClr val="accent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                                                                                </a:t>
            </a:r>
            <a:endParaRPr dirty="0">
              <a:solidFill>
                <a:schemeClr val="accent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                                                                                               </a:t>
            </a:r>
            <a:r>
              <a:rPr lang="ru-RU" dirty="0" err="1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В.К.Родостовец</a:t>
            </a:r>
            <a:endParaRPr dirty="0">
              <a:solidFill>
                <a:schemeClr val="accent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ef9711775d_7_0"/>
          <p:cNvSpPr txBox="1"/>
          <p:nvPr/>
        </p:nvSpPr>
        <p:spPr>
          <a:xfrm>
            <a:off x="330605" y="550324"/>
            <a:ext cx="4331042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Маманды</a:t>
            </a:r>
            <a:r>
              <a:rPr lang="kk-KZ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қ/</a:t>
            </a:r>
            <a:r>
              <a:rPr lang="ru-RU" b="1" dirty="0" smtClean="0">
                <a:solidFill>
                  <a:schemeClr val="dk1"/>
                </a:solidFill>
                <a:ea typeface="Impact"/>
                <a:cs typeface="Impact"/>
                <a:sym typeface="Impact"/>
              </a:rPr>
              <a:t> специальность </a:t>
            </a:r>
            <a:r>
              <a:rPr lang="ru-RU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:</a:t>
            </a:r>
            <a:r>
              <a:rPr lang="ru-RU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
 07150500 </a:t>
            </a:r>
            <a:endParaRPr lang="ru-RU" b="1" i="0" u="none" strike="noStrike" cap="none" dirty="0" smtClean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lvl="0"/>
            <a:r>
              <a:rPr lang="ru-RU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Дәнекерлеу</a:t>
            </a:r>
            <a:r>
              <a:rPr lang="ru-RU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(түрлері </a:t>
            </a:r>
            <a:r>
              <a:rPr lang="ru-RU" b="1" i="0" u="none" strike="noStrike" cap="none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бойынша</a:t>
            </a:r>
            <a:r>
              <a:rPr lang="ru-RU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)/</a:t>
            </a:r>
            <a:endParaRPr lang="ru-RU" b="1" i="0" u="none" strike="noStrike" cap="none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Сварочное дело</a:t>
            </a:r>
            <a:r>
              <a:rPr lang="ru-RU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(по </a:t>
            </a:r>
            <a:r>
              <a:rPr lang="ru-RU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видам</a:t>
            </a:r>
            <a:r>
              <a:rPr lang="ru-RU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)</a:t>
            </a:r>
            <a:endParaRPr b="1" i="0" u="none" strike="noStrike" cap="none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</p:txBody>
      </p:sp>
      <p:pic>
        <p:nvPicPr>
          <p:cNvPr id="196" name="Google Shape;196;g1ef9711775d_7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5155579"/>
            <a:ext cx="1649504" cy="1599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1ef9711775d_7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5155579"/>
            <a:ext cx="1649504" cy="159986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1ef9711775d_7_0"/>
          <p:cNvSpPr txBox="1"/>
          <p:nvPr/>
        </p:nvSpPr>
        <p:spPr>
          <a:xfrm>
            <a:off x="651100" y="1879300"/>
            <a:ext cx="41909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1200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Біліктілік</a:t>
            </a:r>
            <a:r>
              <a:rPr lang="ru-RU" sz="12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/</a:t>
            </a:r>
            <a:r>
              <a:rPr lang="ru-RU" sz="1200" b="1" dirty="0" smtClean="0">
                <a:solidFill>
                  <a:schemeClr val="dk1"/>
                </a:solidFill>
                <a:ea typeface="Impact"/>
                <a:cs typeface="Impact"/>
                <a:sym typeface="Impact"/>
              </a:rPr>
              <a:t> квалификация </a:t>
            </a:r>
            <a:r>
              <a:rPr lang="ru-RU" sz="12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:</a:t>
            </a:r>
            <a:r>
              <a:rPr lang="ru-RU" sz="12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
 3W07150501 </a:t>
            </a:r>
            <a:endParaRPr lang="ru-RU" sz="1200" b="1" i="0" u="none" strike="noStrike" cap="none" dirty="0" smtClean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lvl="0" algn="ctr"/>
            <a:r>
              <a:rPr lang="ru-RU" sz="12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Электр </a:t>
            </a:r>
            <a:r>
              <a:rPr lang="ru-RU" sz="12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газ </a:t>
            </a:r>
            <a:r>
              <a:rPr lang="ru-RU" sz="1200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дәнекерлеуші</a:t>
            </a:r>
            <a:r>
              <a:rPr lang="ru-RU" sz="1200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/</a:t>
            </a:r>
            <a:r>
              <a:rPr lang="ru-RU" sz="1200" b="1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электрогазосварщик</a:t>
            </a:r>
            <a:endParaRPr sz="1200" b="1" dirty="0">
              <a:latin typeface="+mn-lt"/>
            </a:endParaRPr>
          </a:p>
        </p:txBody>
      </p:sp>
      <p:sp>
        <p:nvSpPr>
          <p:cNvPr id="199" name="Google Shape;199;g1ef9711775d_7_0"/>
          <p:cNvSpPr txBox="1"/>
          <p:nvPr/>
        </p:nvSpPr>
        <p:spPr>
          <a:xfrm>
            <a:off x="1071050" y="2713700"/>
            <a:ext cx="40626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/>
            <a:r>
              <a:rPr lang="ru-RU" sz="12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О</a:t>
            </a:r>
            <a:r>
              <a:rPr lang="kk-KZ" sz="12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қу мерзімі/</a:t>
            </a:r>
            <a:r>
              <a:rPr lang="ru-RU" sz="1200" b="1" dirty="0" smtClean="0">
                <a:solidFill>
                  <a:schemeClr val="dk1"/>
                </a:solidFill>
                <a:ea typeface="Impact"/>
                <a:cs typeface="Impact"/>
                <a:sym typeface="Impact"/>
              </a:rPr>
              <a:t> срок обучения </a:t>
            </a:r>
            <a:r>
              <a:rPr lang="ru-RU" sz="12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:</a:t>
            </a:r>
            <a:r>
              <a:rPr lang="ru-RU" sz="12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
 2 </a:t>
            </a:r>
            <a:r>
              <a:rPr lang="ru-RU" sz="1200" b="1" i="0" u="none" strike="noStrike" cap="none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жыл</a:t>
            </a:r>
            <a:r>
              <a:rPr lang="ru-RU" sz="12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10 ай
 (9 </a:t>
            </a:r>
            <a:r>
              <a:rPr lang="ru-RU" sz="1200" b="1" i="0" u="none" strike="noStrike" cap="none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сынып</a:t>
            </a:r>
            <a:r>
              <a:rPr lang="ru-RU" sz="12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sz="1200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базасында</a:t>
            </a:r>
            <a:r>
              <a:rPr lang="ru-RU" sz="12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)/ </a:t>
            </a:r>
            <a:endParaRPr sz="1200" b="1" i="0" u="none" strike="noStrike" cap="none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2 года 10 месяцев</a:t>
            </a:r>
            <a:endParaRPr sz="1200" b="1" dirty="0">
              <a:latin typeface="+mn-l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(на базе 9 классов)</a:t>
            </a:r>
            <a:endParaRPr sz="1200" b="1" dirty="0">
              <a:latin typeface="+mn-lt"/>
            </a:endParaRPr>
          </a:p>
        </p:txBody>
      </p:sp>
      <p:pic>
        <p:nvPicPr>
          <p:cNvPr id="200" name="Google Shape;200;g1ef9711775d_7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90871">
            <a:off x="8825875" y="517050"/>
            <a:ext cx="3071650" cy="6224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1ef9711775d_7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929">
            <a:off x="543163" y="2750000"/>
            <a:ext cx="2347925" cy="4643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1ef9711775d_7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25875" y="2979375"/>
            <a:ext cx="3268800" cy="312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1ef9711775d_7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64275" y="3058550"/>
            <a:ext cx="3441480" cy="312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1ef9711775d_7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405732">
            <a:off x="5894725" y="708174"/>
            <a:ext cx="2828900" cy="25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1ef9711775d_7_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390365">
            <a:off x="2952693" y="4152429"/>
            <a:ext cx="2948913" cy="2287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1ef9711775d_7_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"/>
          <p:cNvSpPr txBox="1"/>
          <p:nvPr/>
        </p:nvSpPr>
        <p:spPr>
          <a:xfrm>
            <a:off x="623888" y="809922"/>
            <a:ext cx="5757900" cy="8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2" name="Google Shape;212;p5"/>
          <p:cNvSpPr txBox="1"/>
          <p:nvPr/>
        </p:nvSpPr>
        <p:spPr>
          <a:xfrm>
            <a:off x="6447925" y="368925"/>
            <a:ext cx="53487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err="1">
                <a:solidFill>
                  <a:schemeClr val="dk1"/>
                </a:solidFill>
              </a:rPr>
              <a:t>Дәнекерлеуші </a:t>
            </a:r>
            <a:r>
              <a:rPr lang="ru-RU" sz="1600" dirty="0" err="1">
                <a:solidFill>
                  <a:schemeClr val="dk1"/>
                </a:solidFill>
              </a:rPr>
              <a:t>​​</a:t>
            </a:r>
            <a:r>
              <a:rPr lang="ru-RU" sz="1600" dirty="0">
                <a:solidFill>
                  <a:schemeClr val="dk1"/>
                </a:solidFill>
              </a:rPr>
              <a:t>- металл </a:t>
            </a:r>
            <a:r>
              <a:rPr lang="ru-RU" sz="1600" dirty="0" err="1">
                <a:solidFill>
                  <a:schemeClr val="dk1"/>
                </a:solidFill>
              </a:rPr>
              <a:t>бөлшектерді дәнекерлеу арқылы күрделі құрылымдарға біріктіретін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металл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 smtClean="0">
                <a:solidFill>
                  <a:schemeClr val="dk1"/>
                </a:solidFill>
              </a:rPr>
              <a:t>маманы</a:t>
            </a:r>
            <a:r>
              <a:rPr lang="ru-RU" sz="1600" dirty="0" smtClean="0">
                <a:solidFill>
                  <a:schemeClr val="dk1"/>
                </a:solidFill>
              </a:rPr>
              <a:t>.</a:t>
            </a:r>
            <a:endParaRPr lang="ru-RU" sz="1600" dirty="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dk1"/>
                </a:solidFill>
              </a:rPr>
              <a:t>Сварщик</a:t>
            </a:r>
            <a:r>
              <a:rPr lang="ru-RU" sz="1600" dirty="0">
                <a:solidFill>
                  <a:schemeClr val="dk1"/>
                </a:solidFill>
              </a:rPr>
              <a:t> - специалист по металлу, который соединяет металлические детали в сложные конструкции при помощи </a:t>
            </a:r>
            <a:r>
              <a:rPr lang="ru-RU" sz="1600" dirty="0" smtClean="0">
                <a:solidFill>
                  <a:schemeClr val="dk1"/>
                </a:solidFill>
              </a:rPr>
              <a:t>сварки.</a:t>
            </a:r>
            <a:endParaRPr sz="160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213" name="Google Shape;213;p5"/>
          <p:cNvSpPr txBox="1"/>
          <p:nvPr/>
        </p:nvSpPr>
        <p:spPr>
          <a:xfrm>
            <a:off x="1953738" y="5260350"/>
            <a:ext cx="4845600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202124"/>
                </a:solidFill>
                <a:highlight>
                  <a:srgbClr val="FFFFFF"/>
                </a:highlight>
              </a:rPr>
              <a:t>Осы </a:t>
            </a:r>
            <a:r>
              <a:rPr lang="ru-RU" sz="1600" b="1" dirty="0" err="1">
                <a:solidFill>
                  <a:srgbClr val="202124"/>
                </a:solidFill>
                <a:highlight>
                  <a:srgbClr val="FFFFFF"/>
                </a:highlight>
              </a:rPr>
              <a:t>саладағы</a:t>
            </a:r>
            <a:r>
              <a:rPr lang="ru-RU" sz="1600" b="1" dirty="0">
                <a:solidFill>
                  <a:srgbClr val="202124"/>
                </a:solidFill>
                <a:highlight>
                  <a:srgbClr val="FFFFFF"/>
                </a:highlight>
              </a:rPr>
              <a:t> </a:t>
            </a:r>
            <a:r>
              <a:rPr lang="ru-RU" sz="1600" b="1" dirty="0" err="1">
                <a:solidFill>
                  <a:srgbClr val="202124"/>
                </a:solidFill>
                <a:highlight>
                  <a:srgbClr val="FFFFFF"/>
                </a:highlight>
              </a:rPr>
              <a:t>жақсы</a:t>
            </a:r>
            <a:r>
              <a:rPr lang="ru-RU" sz="1600" b="1" dirty="0">
                <a:solidFill>
                  <a:srgbClr val="202124"/>
                </a:solidFill>
                <a:highlight>
                  <a:srgbClr val="FFFFFF"/>
                </a:highlight>
              </a:rPr>
              <a:t>, </a:t>
            </a:r>
            <a:r>
              <a:rPr lang="ru-RU" sz="1600" b="1" dirty="0" err="1">
                <a:solidFill>
                  <a:srgbClr val="202124"/>
                </a:solidFill>
                <a:highlight>
                  <a:srgbClr val="FFFFFF"/>
                </a:highlight>
              </a:rPr>
              <a:t>тәжірибелі</a:t>
            </a:r>
            <a:r>
              <a:rPr lang="ru-RU" sz="1600" b="1" dirty="0">
                <a:solidFill>
                  <a:srgbClr val="202124"/>
                </a:solidFill>
                <a:highlight>
                  <a:srgbClr val="FFFFFF"/>
                </a:highlight>
              </a:rPr>
              <a:t> </a:t>
            </a:r>
            <a:r>
              <a:rPr lang="ru-RU" sz="1600" b="1" dirty="0" err="1">
                <a:solidFill>
                  <a:srgbClr val="202124"/>
                </a:solidFill>
                <a:highlight>
                  <a:srgbClr val="FFFFFF"/>
                </a:highlight>
              </a:rPr>
              <a:t>мамандар</a:t>
            </a:r>
            <a:r>
              <a:rPr lang="ru-RU" sz="1600" b="1" dirty="0">
                <a:solidFill>
                  <a:srgbClr val="202124"/>
                </a:solidFill>
                <a:highlight>
                  <a:srgbClr val="FFFFFF"/>
                </a:highlight>
              </a:rPr>
              <a:t> </a:t>
            </a:r>
            <a:r>
              <a:rPr lang="ru-RU" sz="1600" b="1" dirty="0" err="1">
                <a:solidFill>
                  <a:srgbClr val="202124"/>
                </a:solidFill>
                <a:highlight>
                  <a:srgbClr val="FFFFFF"/>
                </a:highlight>
              </a:rPr>
              <a:t>бүгінде</a:t>
            </a:r>
            <a:r>
              <a:rPr lang="ru-RU" sz="1600" b="1" dirty="0">
                <a:solidFill>
                  <a:srgbClr val="202124"/>
                </a:solidFill>
                <a:highlight>
                  <a:srgbClr val="FFFFFF"/>
                </a:highlight>
              </a:rPr>
              <a:t> </a:t>
            </a:r>
            <a:r>
              <a:rPr lang="ru-RU" sz="1600" b="1" dirty="0" err="1">
                <a:solidFill>
                  <a:srgbClr val="202124"/>
                </a:solidFill>
                <a:highlight>
                  <a:srgbClr val="FFFFFF"/>
                </a:highlight>
              </a:rPr>
              <a:t>алтынмен</a:t>
            </a:r>
            <a:r>
              <a:rPr lang="ru-RU" sz="1600" b="1" dirty="0">
                <a:solidFill>
                  <a:srgbClr val="202124"/>
                </a:solidFill>
                <a:highlight>
                  <a:srgbClr val="FFFFFF"/>
                </a:highlight>
              </a:rPr>
              <a:t> </a:t>
            </a:r>
            <a:r>
              <a:rPr lang="ru-RU" sz="1600" b="1" dirty="0" err="1">
                <a:solidFill>
                  <a:srgbClr val="202124"/>
                </a:solidFill>
                <a:highlight>
                  <a:srgbClr val="FFFFFF"/>
                </a:highlight>
              </a:rPr>
              <a:t>тең</a:t>
            </a:r>
            <a:r>
              <a:rPr lang="ru-RU" sz="1600" b="1" dirty="0">
                <a:solidFill>
                  <a:srgbClr val="202124"/>
                </a:solidFill>
                <a:highlight>
                  <a:srgbClr val="FFFFFF"/>
                </a:highlight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>
              <a:solidFill>
                <a:srgbClr val="202124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202124"/>
                </a:solidFill>
                <a:highlight>
                  <a:srgbClr val="FFFFFF"/>
                </a:highlight>
              </a:rPr>
              <a:t>Хорошие и опытные специалисты в этой области сегодня на вес золота</a:t>
            </a:r>
            <a:endParaRPr sz="1600" b="1" dirty="0">
              <a:solidFill>
                <a:srgbClr val="202124"/>
              </a:solidFill>
            </a:endParaRPr>
          </a:p>
        </p:txBody>
      </p:sp>
      <p:pic>
        <p:nvPicPr>
          <p:cNvPr id="214" name="Google Shape;214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375" y="90537"/>
            <a:ext cx="3204074" cy="267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5900" y="90525"/>
            <a:ext cx="3204075" cy="261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375" y="2731462"/>
            <a:ext cx="3204075" cy="2616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49438" y="2819147"/>
            <a:ext cx="3204075" cy="2441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2400" y="5155579"/>
            <a:ext cx="1649504" cy="159986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5"/>
          <p:cNvSpPr txBox="1"/>
          <p:nvPr/>
        </p:nvSpPr>
        <p:spPr>
          <a:xfrm>
            <a:off x="6855012" y="2372659"/>
            <a:ext cx="4844736" cy="2985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err="1">
                <a:solidFill>
                  <a:schemeClr val="dk1"/>
                </a:solidFill>
              </a:rPr>
              <a:t>Бүгінгі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таңда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дәнекерлеуші</a:t>
            </a:r>
            <a:r>
              <a:rPr lang="ru-RU" b="1" dirty="0">
                <a:solidFill>
                  <a:schemeClr val="dk1"/>
                </a:solidFill>
              </a:rPr>
              <a:t> ​​су </a:t>
            </a:r>
            <a:r>
              <a:rPr lang="ru-RU" b="1" dirty="0" err="1">
                <a:solidFill>
                  <a:schemeClr val="dk1"/>
                </a:solidFill>
              </a:rPr>
              <a:t>астында</a:t>
            </a:r>
            <a:r>
              <a:rPr lang="ru-RU" b="1" dirty="0">
                <a:solidFill>
                  <a:schemeClr val="dk1"/>
                </a:solidFill>
              </a:rPr>
              <a:t>, </a:t>
            </a:r>
            <a:r>
              <a:rPr lang="ru-RU" b="1" dirty="0" err="1">
                <a:solidFill>
                  <a:schemeClr val="dk1"/>
                </a:solidFill>
              </a:rPr>
              <a:t>жоғары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температурада</a:t>
            </a:r>
            <a:r>
              <a:rPr lang="ru-RU" b="1" dirty="0">
                <a:solidFill>
                  <a:schemeClr val="dk1"/>
                </a:solidFill>
              </a:rPr>
              <a:t>, </a:t>
            </a:r>
            <a:r>
              <a:rPr lang="ru-RU" b="1" dirty="0" err="1">
                <a:solidFill>
                  <a:schemeClr val="dk1"/>
                </a:solidFill>
              </a:rPr>
              <a:t>терең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вакуумда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радиацияның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жоғарылауымен</a:t>
            </a:r>
            <a:r>
              <a:rPr lang="ru-RU" b="1" dirty="0">
                <a:solidFill>
                  <a:schemeClr val="dk1"/>
                </a:solidFill>
              </a:rPr>
              <a:t>, </a:t>
            </a:r>
            <a:r>
              <a:rPr lang="ru-RU" b="1" dirty="0" err="1">
                <a:solidFill>
                  <a:schemeClr val="dk1"/>
                </a:solidFill>
              </a:rPr>
              <a:t>нөлдік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гравитацияда</a:t>
            </a:r>
            <a:r>
              <a:rPr lang="ru-RU" b="1" dirty="0">
                <a:solidFill>
                  <a:schemeClr val="dk1"/>
                </a:solidFill>
              </a:rPr>
              <a:t> – </a:t>
            </a:r>
            <a:r>
              <a:rPr lang="ru-RU" b="1" dirty="0" err="1">
                <a:solidFill>
                  <a:schemeClr val="dk1"/>
                </a:solidFill>
              </a:rPr>
              <a:t>қалыңдығы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бірнеше</a:t>
            </a:r>
            <a:r>
              <a:rPr lang="ru-RU" b="1" dirty="0">
                <a:solidFill>
                  <a:schemeClr val="dk1"/>
                </a:solidFill>
              </a:rPr>
              <a:t> микрон </a:t>
            </a:r>
            <a:r>
              <a:rPr lang="ru-RU" b="1" dirty="0" err="1">
                <a:solidFill>
                  <a:schemeClr val="dk1"/>
                </a:solidFill>
              </a:rPr>
              <a:t>электронды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бөлшектерді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және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бірнеше</a:t>
            </a:r>
            <a:r>
              <a:rPr lang="ru-RU" b="1" dirty="0">
                <a:solidFill>
                  <a:schemeClr val="dk1"/>
                </a:solidFill>
              </a:rPr>
              <a:t> метр </a:t>
            </a:r>
            <a:r>
              <a:rPr lang="ru-RU" b="1" dirty="0" err="1">
                <a:solidFill>
                  <a:schemeClr val="dk1"/>
                </a:solidFill>
              </a:rPr>
              <a:t>қалыңдықтағы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ауыр</a:t>
            </a:r>
            <a:r>
              <a:rPr lang="ru-RU" b="1" dirty="0">
                <a:solidFill>
                  <a:schemeClr val="dk1"/>
                </a:solidFill>
              </a:rPr>
              <a:t> техника </a:t>
            </a:r>
            <a:r>
              <a:rPr lang="ru-RU" b="1" dirty="0" err="1">
                <a:solidFill>
                  <a:schemeClr val="dk1"/>
                </a:solidFill>
              </a:rPr>
              <a:t>бөлшектерін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дәнекерлейді</a:t>
            </a:r>
            <a:r>
              <a:rPr lang="ru-RU" b="1" dirty="0">
                <a:solidFill>
                  <a:schemeClr val="dk1"/>
                </a:solidFill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</a:rPr>
              <a:t>Сегодня сварщик сваривает под водой, при высоких температурах, в глубоком вакууме при повышенной радиации, в невесомости- детали электроники толщиной в несколько микрон и детали тяжелого оборудования толщиной в несколько метров.  </a:t>
            </a:r>
            <a:endParaRPr b="1" dirty="0"/>
          </a:p>
        </p:txBody>
      </p:sp>
      <p:pic>
        <p:nvPicPr>
          <p:cNvPr id="220" name="Google Shape;220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343628" cy="702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g2b309b94094_3_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93353" y="-1"/>
            <a:ext cx="12385353" cy="706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2b309b94094_3_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4324" y="2252451"/>
            <a:ext cx="2586475" cy="338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2b309b94094_3_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31650" y="4041000"/>
            <a:ext cx="3142676" cy="2618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2b309b94094_3_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50463" y="376000"/>
            <a:ext cx="3476625" cy="282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2b309b94094_3_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45650" y="389448"/>
            <a:ext cx="4568700" cy="2802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2b309b94094_3_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287094" y="3191498"/>
            <a:ext cx="2322576" cy="2449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g2b309b94094_3_4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4000" y="349025"/>
            <a:ext cx="2586475" cy="4738576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g2b309b94094_3_40"/>
          <p:cNvSpPr txBox="1"/>
          <p:nvPr/>
        </p:nvSpPr>
        <p:spPr>
          <a:xfrm>
            <a:off x="4811674" y="5542825"/>
            <a:ext cx="67980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Шеберханадағы</a:t>
            </a:r>
            <a:r>
              <a:rPr lang="ru-RU" sz="1600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sz="1600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практикалық</a:t>
            </a:r>
            <a:r>
              <a:rPr lang="ru-RU" sz="1600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sz="1600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сабақтар</a:t>
            </a:r>
            <a:endParaRPr lang="ru-RU" sz="1600"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Практические занятия в  мастерской</a:t>
            </a:r>
            <a:endParaRPr sz="1600" b="1" i="0" u="none" strike="noStrike" cap="none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</p:txBody>
      </p:sp>
      <p:sp>
        <p:nvSpPr>
          <p:cNvPr id="233" name="Google Shape;233;g2b309b94094_3_40"/>
          <p:cNvSpPr txBox="1"/>
          <p:nvPr/>
        </p:nvSpPr>
        <p:spPr>
          <a:xfrm>
            <a:off x="363988" y="5243888"/>
            <a:ext cx="1965600" cy="89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dirty="0" err="1" smtClean="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Сайыстар</a:t>
            </a:r>
            <a:r>
              <a:rPr lang="ru-RU" sz="2600" dirty="0" smtClean="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/ конкурсы</a:t>
            </a:r>
            <a:endParaRPr sz="2600" b="0" i="0" u="none" strike="noStrike" cap="none"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34" name="Google Shape;234;g2b309b94094_3_40"/>
          <p:cNvSpPr txBox="1"/>
          <p:nvPr/>
        </p:nvSpPr>
        <p:spPr>
          <a:xfrm>
            <a:off x="3061947" y="3148200"/>
            <a:ext cx="28407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err="1">
                <a:solidFill>
                  <a:schemeClr val="dk1"/>
                </a:solidFill>
                <a:latin typeface="+mj-lt"/>
                <a:ea typeface="Impact"/>
                <a:cs typeface="Impact"/>
                <a:sym typeface="Impact"/>
              </a:rPr>
              <a:t>Теориялық</a:t>
            </a:r>
            <a:r>
              <a:rPr lang="ru-RU" b="1" dirty="0">
                <a:solidFill>
                  <a:schemeClr val="dk1"/>
                </a:solidFill>
                <a:latin typeface="+mj-lt"/>
                <a:ea typeface="Impact"/>
                <a:cs typeface="Impact"/>
                <a:sym typeface="Impact"/>
              </a:rPr>
              <a:t> </a:t>
            </a:r>
            <a:r>
              <a:rPr lang="ru-RU" b="1" dirty="0" err="1">
                <a:solidFill>
                  <a:schemeClr val="dk1"/>
                </a:solidFill>
                <a:latin typeface="+mj-lt"/>
                <a:ea typeface="Impact"/>
                <a:cs typeface="Impact"/>
                <a:sym typeface="Impact"/>
              </a:rPr>
              <a:t>сабақтар</a:t>
            </a:r>
            <a:endParaRPr lang="ru-RU" b="1" dirty="0">
              <a:solidFill>
                <a:schemeClr val="dk1"/>
              </a:solidFill>
              <a:latin typeface="+mj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dk1"/>
                </a:solidFill>
                <a:latin typeface="+mj-lt"/>
                <a:ea typeface="Impact"/>
                <a:cs typeface="Impact"/>
                <a:sym typeface="Impact"/>
              </a:rPr>
              <a:t>Теоретические занятия</a:t>
            </a:r>
            <a:r>
              <a:rPr lang="ru-RU" sz="2600" dirty="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 sz="2600" b="0" i="0" u="none" strike="noStrike" cap="none"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g2b309b94094_2_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g2b309b94094_2_3"/>
          <p:cNvSpPr txBox="1"/>
          <p:nvPr/>
        </p:nvSpPr>
        <p:spPr>
          <a:xfrm>
            <a:off x="447275" y="409975"/>
            <a:ext cx="65412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Өндіріс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дәнекерлеуші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​​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мамандығы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сұранысқа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Профессия сварщика является очень востребованной в </a:t>
            </a:r>
            <a:r>
              <a:rPr lang="ru-RU" sz="16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производственной сфере. </a:t>
            </a:r>
            <a:endParaRPr sz="16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1" name="Google Shape;241;g2b309b94094_2_3"/>
          <p:cNvSpPr txBox="1"/>
          <p:nvPr/>
        </p:nvSpPr>
        <p:spPr>
          <a:xfrm>
            <a:off x="5050325" y="5476625"/>
            <a:ext cx="33171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ЖШС/ТОО </a:t>
            </a:r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800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Азиякотломаш</a:t>
            </a:r>
            <a:r>
              <a:rPr lang="ru-RU" sz="1800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”</a:t>
            </a:r>
            <a:endParaRPr sz="18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2" name="Google Shape;242;g2b309b94094_2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7450" y="622000"/>
            <a:ext cx="3838299" cy="23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2b309b94094_2_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15500" y="3849200"/>
            <a:ext cx="2660240" cy="205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2b309b94094_2_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000" y="3989375"/>
            <a:ext cx="4429050" cy="2579308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g2b309b94094_2_3"/>
          <p:cNvSpPr txBox="1"/>
          <p:nvPr/>
        </p:nvSpPr>
        <p:spPr>
          <a:xfrm>
            <a:off x="7230725" y="3057842"/>
            <a:ext cx="46218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Вагон </a:t>
            </a:r>
            <a:r>
              <a:rPr lang="ru-RU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локомотив </a:t>
            </a:r>
            <a:r>
              <a:rPr lang="ru-RU" dirty="0" err="1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депосы</a:t>
            </a:r>
            <a:endParaRPr lang="ru-RU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Вагонное и локомотивное депо</a:t>
            </a:r>
            <a:endParaRPr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" name="Google Shape;246;g2b309b94094_2_3"/>
          <p:cNvSpPr txBox="1"/>
          <p:nvPr/>
        </p:nvSpPr>
        <p:spPr>
          <a:xfrm>
            <a:off x="4930625" y="4922525"/>
            <a:ext cx="4185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компаниясы</a:t>
            </a:r>
            <a:endParaRPr lang="ru-RU" sz="1600" dirty="0">
              <a:solidFill>
                <a:schemeClr val="dk1"/>
              </a:solidFill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Строительная организация</a:t>
            </a:r>
            <a:endParaRPr sz="16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7" name="Google Shape;247;g2b309b94094_2_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9000" y="1333375"/>
            <a:ext cx="4270800" cy="28384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2b309b94094_2_3"/>
          <p:cNvSpPr txBox="1"/>
          <p:nvPr/>
        </p:nvSpPr>
        <p:spPr>
          <a:xfrm>
            <a:off x="4334099" y="1338925"/>
            <a:ext cx="35238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Пәтер</a:t>
            </a: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иелері</a:t>
            </a: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кооперативі</a:t>
            </a:r>
            <a:endParaRPr lang="ru-RU" dirty="0">
              <a:solidFill>
                <a:schemeClr val="dk1"/>
              </a:solidFill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dk1"/>
              </a:solidFill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Кооператив собственников квартир</a:t>
            </a:r>
            <a:endParaRPr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9" name="Google Shape;249;g2b309b94094_2_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96076" y="2184782"/>
            <a:ext cx="2660250" cy="27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2b309b94094_2_3"/>
          <p:cNvSpPr txBox="1"/>
          <p:nvPr/>
        </p:nvSpPr>
        <p:spPr>
          <a:xfrm>
            <a:off x="7230725" y="3950888"/>
            <a:ext cx="2129100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ЖШС/ТОО </a:t>
            </a:r>
            <a:r>
              <a:rPr lang="ru-RU" sz="1600" dirty="0">
                <a:solidFill>
                  <a:schemeClr val="dk1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“РАДО”</a:t>
            </a:r>
            <a:endParaRPr sz="16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oogle Shape;255;g1ef9711775d_16_29"/>
          <p:cNvGrpSpPr/>
          <p:nvPr/>
        </p:nvGrpSpPr>
        <p:grpSpPr>
          <a:xfrm>
            <a:off x="0" y="0"/>
            <a:ext cx="12192000" cy="6858000"/>
            <a:chOff x="0" y="-3"/>
            <a:chExt cx="12192000" cy="6858000"/>
          </a:xfrm>
        </p:grpSpPr>
        <p:pic>
          <p:nvPicPr>
            <p:cNvPr id="256" name="Google Shape;256;g1ef9711775d_16_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g1ef9711775d_16_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8" name="Google Shape;258;g1ef9711775d_16_29"/>
          <p:cNvGrpSpPr/>
          <p:nvPr/>
        </p:nvGrpSpPr>
        <p:grpSpPr>
          <a:xfrm>
            <a:off x="0" y="0"/>
            <a:ext cx="12192000" cy="6858000"/>
            <a:chOff x="0" y="-3"/>
            <a:chExt cx="12192000" cy="6858000"/>
          </a:xfrm>
        </p:grpSpPr>
        <p:pic>
          <p:nvPicPr>
            <p:cNvPr id="259" name="Google Shape;259;g1ef9711775d_16_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g1ef9711775d_16_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1" name="Google Shape;261;g1ef9711775d_16_29"/>
          <p:cNvSpPr txBox="1"/>
          <p:nvPr/>
        </p:nvSpPr>
        <p:spPr>
          <a:xfrm>
            <a:off x="721338" y="468047"/>
            <a:ext cx="5757900" cy="600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2400" dirty="0" err="1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Мамандық/</a:t>
            </a:r>
            <a:r>
              <a:rPr lang="ru-RU" sz="2400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специальность </a:t>
            </a:r>
            <a:r>
              <a:rPr lang="ru-RU" sz="2400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:</a:t>
            </a:r>
            <a:r>
              <a:rPr lang="ru-RU" sz="24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
 10130200 – </a:t>
            </a:r>
            <a:r>
              <a:rPr lang="ru-RU" sz="2400" dirty="0" err="1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Қоғамдық тамақтандыру қызметін </a:t>
            </a:r>
            <a:r>
              <a:rPr lang="ru-RU" sz="2400" dirty="0" err="1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ұйымдастыру</a:t>
            </a:r>
            <a:r>
              <a:rPr lang="ru-RU" sz="2400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/</a:t>
            </a:r>
            <a:endParaRPr lang="ru-RU" sz="2400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Организация </a:t>
            </a:r>
            <a:r>
              <a:rPr lang="ru-RU" sz="240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обслуживания в сфере </a:t>
            </a:r>
            <a:r>
              <a:rPr lang="ru-RU" sz="2400" dirty="0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питания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kk-KZ" sz="2400" dirty="0" smtClean="0">
              <a:solidFill>
                <a:schemeClr val="dk1"/>
              </a:solidFill>
              <a:latin typeface="+mn-lt"/>
              <a:ea typeface="Impact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400" b="0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Calibri"/>
                <a:sym typeface="Calibri"/>
              </a:rPr>
              <a:t>Біліктілік/квалификация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400" dirty="0" smtClean="0">
                <a:solidFill>
                  <a:schemeClr val="dk1"/>
                </a:solidFill>
                <a:latin typeface="+mn-lt"/>
                <a:ea typeface="Impact"/>
                <a:cs typeface="Calibri"/>
                <a:sym typeface="Calibri"/>
              </a:rPr>
              <a:t>3</a:t>
            </a:r>
            <a:r>
              <a:rPr lang="en-US" sz="2400" dirty="0" smtClean="0">
                <a:solidFill>
                  <a:schemeClr val="dk1"/>
                </a:solidFill>
                <a:latin typeface="+mn-lt"/>
                <a:ea typeface="Impact"/>
                <a:cs typeface="Calibri"/>
                <a:sym typeface="Calibri"/>
              </a:rPr>
              <a:t>W10130201-</a:t>
            </a:r>
            <a:r>
              <a:rPr lang="kk-KZ" sz="2400" dirty="0" smtClean="0">
                <a:solidFill>
                  <a:schemeClr val="dk1"/>
                </a:solidFill>
                <a:latin typeface="+mn-lt"/>
                <a:ea typeface="Impact"/>
                <a:cs typeface="Calibri"/>
                <a:sym typeface="Calibri"/>
              </a:rPr>
              <a:t>Даяшы/официант</a:t>
            </a:r>
          </a:p>
          <a:p>
            <a:pPr lvl="0" algn="ctr"/>
            <a:r>
              <a:rPr lang="kk-KZ" sz="2400" dirty="0" smtClean="0">
                <a:solidFill>
                  <a:schemeClr val="dk1"/>
                </a:solidFill>
                <a:ea typeface="Impact"/>
                <a:cs typeface="Calibri"/>
                <a:sym typeface="Calibri"/>
              </a:rPr>
              <a:t>3</a:t>
            </a:r>
            <a:r>
              <a:rPr lang="en-US" sz="2400" dirty="0" smtClean="0">
                <a:solidFill>
                  <a:schemeClr val="dk1"/>
                </a:solidFill>
                <a:ea typeface="Impact"/>
                <a:cs typeface="Calibri"/>
                <a:sym typeface="Calibri"/>
              </a:rPr>
              <a:t>W1013020</a:t>
            </a:r>
            <a:r>
              <a:rPr lang="ru-RU" sz="2400" dirty="0" smtClean="0">
                <a:solidFill>
                  <a:schemeClr val="dk1"/>
                </a:solidFill>
                <a:ea typeface="Impact"/>
                <a:cs typeface="Calibri"/>
                <a:sym typeface="Calibri"/>
              </a:rPr>
              <a:t>2</a:t>
            </a:r>
            <a:r>
              <a:rPr lang="en-US" sz="2400" dirty="0" smtClean="0">
                <a:solidFill>
                  <a:schemeClr val="dk1"/>
                </a:solidFill>
                <a:ea typeface="Impact"/>
                <a:cs typeface="Calibri"/>
                <a:sym typeface="Calibri"/>
              </a:rPr>
              <a:t>-</a:t>
            </a:r>
            <a:r>
              <a:rPr lang="ru-RU" sz="2400" dirty="0" smtClean="0">
                <a:solidFill>
                  <a:schemeClr val="dk1"/>
                </a:solidFill>
                <a:ea typeface="Impact"/>
                <a:cs typeface="Calibri"/>
                <a:sym typeface="Calibri"/>
              </a:rPr>
              <a:t> </a:t>
            </a:r>
            <a:r>
              <a:rPr lang="ru-RU" sz="2400" dirty="0" err="1" smtClean="0">
                <a:solidFill>
                  <a:schemeClr val="dk1"/>
                </a:solidFill>
                <a:ea typeface="Impact"/>
                <a:cs typeface="Calibri"/>
                <a:sym typeface="Calibri"/>
              </a:rPr>
              <a:t>Бармен-бариста</a:t>
            </a:r>
            <a:endParaRPr lang="ru-RU" sz="2400" dirty="0" smtClean="0">
              <a:solidFill>
                <a:schemeClr val="dk1"/>
              </a:solidFill>
              <a:ea typeface="Impact"/>
              <a:cs typeface="Calibri"/>
              <a:sym typeface="Calibri"/>
            </a:endParaRPr>
          </a:p>
          <a:p>
            <a:pPr lvl="0" algn="ctr"/>
            <a:endParaRPr lang="ru-RU" sz="2400" dirty="0" smtClean="0">
              <a:solidFill>
                <a:schemeClr val="dk1"/>
              </a:solidFill>
              <a:latin typeface="+mn-lt"/>
              <a:ea typeface="Impact"/>
              <a:cs typeface="Calibri"/>
              <a:sym typeface="Calibri"/>
            </a:endParaRPr>
          </a:p>
          <a:p>
            <a:pPr lvl="0" algn="ctr"/>
            <a:r>
              <a:rPr lang="ru-RU" sz="2400" dirty="0" smtClean="0">
                <a:solidFill>
                  <a:schemeClr val="dk1"/>
                </a:solidFill>
                <a:latin typeface="+mn-lt"/>
                <a:ea typeface="Impact"/>
                <a:cs typeface="Calibri"/>
                <a:sym typeface="Calibri"/>
              </a:rPr>
              <a:t>О</a:t>
            </a:r>
            <a:r>
              <a:rPr lang="kk-KZ" sz="2400" dirty="0" smtClean="0">
                <a:solidFill>
                  <a:schemeClr val="dk1"/>
                </a:solidFill>
                <a:latin typeface="+mn-lt"/>
                <a:ea typeface="Impact"/>
                <a:cs typeface="Calibri"/>
                <a:sym typeface="Calibri"/>
              </a:rPr>
              <a:t>қу мерзімі/срок обучения 1 жыл 10 ай (9 сынып базасында)/ 1 год 10 месяцев ( на базе 9 классов)</a:t>
            </a:r>
          </a:p>
          <a:p>
            <a:pPr lvl="0" algn="ctr"/>
            <a:endParaRPr lang="kk-KZ" sz="2400" dirty="0" smtClean="0">
              <a:solidFill>
                <a:schemeClr val="dk1"/>
              </a:solidFill>
              <a:latin typeface="+mn-lt"/>
              <a:ea typeface="Impact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kk-KZ" sz="2400" b="0" i="0" u="none" strike="noStrike" cap="none" dirty="0" smtClean="0">
              <a:solidFill>
                <a:schemeClr val="dk1"/>
              </a:solidFill>
              <a:latin typeface="+mn-lt"/>
              <a:ea typeface="Impact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</p:txBody>
      </p:sp>
      <p:sp>
        <p:nvSpPr>
          <p:cNvPr id="262" name="Google Shape;262;g1ef9711775d_16_29"/>
          <p:cNvSpPr txBox="1"/>
          <p:nvPr/>
        </p:nvSpPr>
        <p:spPr>
          <a:xfrm>
            <a:off x="525128" y="1560938"/>
            <a:ext cx="5562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64" name="Google Shape;264;g1ef9711775d_16_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2523" y="590523"/>
            <a:ext cx="4575225" cy="212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1ef9711775d_16_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62725" y="2174125"/>
            <a:ext cx="3185025" cy="212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g1ef9711775d_16_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59043" y="3905925"/>
            <a:ext cx="2588707" cy="188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g1ef9711775d_16_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408" y="620688"/>
            <a:ext cx="10530451" cy="5061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g1ef9711775d_16_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750" y="183075"/>
            <a:ext cx="4092375" cy="231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1ef9711775d_16_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7775" y="2161826"/>
            <a:ext cx="3725350" cy="24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g1ef9711775d_16_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1ef9711775d_16_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2400" y="5155579"/>
            <a:ext cx="1649504" cy="1599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1ef9711775d_16_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2599" y="4065776"/>
            <a:ext cx="3411800" cy="20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g1ef9711775d_16_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5155579"/>
            <a:ext cx="1649504" cy="15998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9" name="Google Shape;289;g1ef9711775d_16_81"/>
          <p:cNvGrpSpPr/>
          <p:nvPr/>
        </p:nvGrpSpPr>
        <p:grpSpPr>
          <a:xfrm>
            <a:off x="0" y="0"/>
            <a:ext cx="12192000" cy="6858000"/>
            <a:chOff x="0" y="-3"/>
            <a:chExt cx="12192000" cy="6858000"/>
          </a:xfrm>
        </p:grpSpPr>
        <p:pic>
          <p:nvPicPr>
            <p:cNvPr id="290" name="Google Shape;290;g1ef9711775d_16_8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1" name="Google Shape;291;g1ef9711775d_16_8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2" name="Google Shape;292;g1ef9711775d_16_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376" y="260648"/>
            <a:ext cx="3096250" cy="302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g1ef9711775d_16_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1688" y="2696821"/>
            <a:ext cx="3306325" cy="193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g1ef9711775d_16_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15680" y="260648"/>
            <a:ext cx="2714625" cy="418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g1ef9711775d_16_8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79971" y="3977628"/>
            <a:ext cx="3096250" cy="2478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g1ef9711775d_16_8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06833" y="456413"/>
            <a:ext cx="2008275" cy="267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g1ef9711775d_16_8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030613" y="401525"/>
            <a:ext cx="2150511" cy="2673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g1ef9711775d_16_8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626445" y="1584851"/>
            <a:ext cx="1880375" cy="180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g1ef9711775d_16_8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165699" y="3074899"/>
            <a:ext cx="2076050" cy="2677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1ef9711775d_16_8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714250" y="3601449"/>
            <a:ext cx="2150500" cy="2406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g1ef9711775d_16_81"/>
          <p:cNvPicPr preferRelativeResize="0"/>
          <p:nvPr/>
        </p:nvPicPr>
        <p:blipFill rotWithShape="1">
          <a:blip r:embed="rId14">
            <a:alphaModFix/>
          </a:blip>
          <a:srcRect r="34417" b="23076"/>
          <a:stretch/>
        </p:blipFill>
        <p:spPr>
          <a:xfrm>
            <a:off x="6021713" y="1815649"/>
            <a:ext cx="1780275" cy="209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g1ef9711775d_16_8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862425" y="2820665"/>
            <a:ext cx="2008275" cy="2487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g1ef9711775d_16_115"/>
          <p:cNvGrpSpPr/>
          <p:nvPr/>
        </p:nvGrpSpPr>
        <p:grpSpPr>
          <a:xfrm>
            <a:off x="0" y="-3"/>
            <a:ext cx="12192000" cy="6858000"/>
            <a:chOff x="0" y="-3"/>
            <a:chExt cx="12192000" cy="6858000"/>
          </a:xfrm>
        </p:grpSpPr>
        <p:pic>
          <p:nvPicPr>
            <p:cNvPr id="311" name="Google Shape;311;g1ef9711775d_16_1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2" name="Google Shape;312;g1ef9711775d_16_1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3" name="Google Shape;313;g1ef9711775d_16_115"/>
          <p:cNvSpPr txBox="1"/>
          <p:nvPr/>
        </p:nvSpPr>
        <p:spPr>
          <a:xfrm>
            <a:off x="974601" y="442973"/>
            <a:ext cx="6516600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15000"/>
              </a:lnSpc>
              <a:buSzPts val="1100"/>
            </a:pPr>
            <a:r>
              <a:rPr lang="ru-RU" sz="2000" b="1" dirty="0">
                <a:solidFill>
                  <a:srgbClr val="0B5394"/>
                </a:solidFill>
                <a:latin typeface="+mn-lt"/>
                <a:ea typeface="Calibri"/>
                <a:cs typeface="Calibri"/>
                <a:sym typeface="Calibri"/>
              </a:rPr>
              <a:t>
</a:t>
            </a:r>
            <a:r>
              <a:rPr lang="ru-RU" sz="2000" b="1" dirty="0" err="1" smtClean="0">
                <a:solidFill>
                  <a:srgbClr val="0B5394"/>
                </a:solidFill>
                <a:ea typeface="Calibri"/>
                <a:cs typeface="Calibri"/>
                <a:sym typeface="Calibri"/>
              </a:rPr>
              <a:t>Үздік кәсіпорындарға орналасу</a:t>
            </a:r>
            <a:r>
              <a:rPr lang="ru-RU" sz="2000" b="1" dirty="0" smtClean="0">
                <a:solidFill>
                  <a:srgbClr val="0B5394"/>
                </a:solidFill>
                <a:ea typeface="Calibri"/>
                <a:cs typeface="Calibri"/>
                <a:sym typeface="Calibri"/>
              </a:rPr>
              <a:t> </a:t>
            </a:r>
            <a:r>
              <a:rPr lang="ru-RU" sz="2000" b="1" dirty="0" err="1" smtClean="0">
                <a:solidFill>
                  <a:srgbClr val="0B5394"/>
                </a:solidFill>
                <a:ea typeface="Calibri"/>
                <a:cs typeface="Calibri"/>
                <a:sym typeface="Calibri"/>
              </a:rPr>
              <a:t>кепілдігі</a:t>
            </a:r>
            <a:r>
              <a:rPr lang="ru-RU" sz="2000" b="1" dirty="0" smtClean="0">
                <a:solidFill>
                  <a:srgbClr val="0B5394"/>
                </a:solidFill>
                <a:ea typeface="Calibri"/>
                <a:cs typeface="Calibri"/>
                <a:sym typeface="Calibri"/>
              </a:rPr>
              <a:t>/</a:t>
            </a:r>
          </a:p>
          <a:p>
            <a:pPr lvl="0" algn="ctr">
              <a:lnSpc>
                <a:spcPct val="115000"/>
              </a:lnSpc>
              <a:buSzPts val="1100"/>
            </a:pPr>
            <a:r>
              <a:rPr lang="ru-RU" sz="2000" b="1" dirty="0" smtClean="0">
                <a:solidFill>
                  <a:srgbClr val="0B5394"/>
                </a:solidFill>
                <a:ea typeface="Calibri"/>
                <a:cs typeface="Calibri"/>
                <a:sym typeface="Calibri"/>
              </a:rPr>
              <a:t>Гарантированное трудоустройство </a:t>
            </a:r>
          </a:p>
          <a:p>
            <a:pPr lvl="0" algn="ctr">
              <a:lnSpc>
                <a:spcPct val="115000"/>
              </a:lnSpc>
              <a:buSzPts val="1100"/>
            </a:pPr>
            <a:r>
              <a:rPr lang="ru-RU" sz="2000" b="1" dirty="0" smtClean="0">
                <a:solidFill>
                  <a:srgbClr val="0B5394"/>
                </a:solidFill>
                <a:ea typeface="Calibri"/>
                <a:cs typeface="Calibri"/>
                <a:sym typeface="Calibri"/>
              </a:rPr>
              <a:t>в лучших предприятиях </a:t>
            </a:r>
            <a:endParaRPr lang="ru-RU" sz="2000" b="1" dirty="0">
              <a:solidFill>
                <a:srgbClr val="0B5394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g1ef9711775d_16_115"/>
          <p:cNvSpPr txBox="1"/>
          <p:nvPr/>
        </p:nvSpPr>
        <p:spPr>
          <a:xfrm>
            <a:off x="585028" y="1560938"/>
            <a:ext cx="5562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15" name="Google Shape;315;g1ef9711775d_16_1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3525" y="2297925"/>
            <a:ext cx="5670350" cy="340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g1ef9711775d_16_1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59100" y="664500"/>
            <a:ext cx="3829050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1ef9711775d_16_1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99400" y="2787200"/>
            <a:ext cx="2188750" cy="2920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1ef9711775d_16_1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59100" y="4366700"/>
            <a:ext cx="1676925" cy="134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g1ef9711775d_16_115"/>
          <p:cNvPicPr preferRelativeResize="0"/>
          <p:nvPr/>
        </p:nvPicPr>
        <p:blipFill rotWithShape="1">
          <a:blip r:embed="rId9">
            <a:alphaModFix/>
          </a:blip>
          <a:srcRect t="27880" b="-27880"/>
          <a:stretch/>
        </p:blipFill>
        <p:spPr>
          <a:xfrm>
            <a:off x="7959100" y="2826675"/>
            <a:ext cx="1676925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g1ef9711775d_16_1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175" y="5155579"/>
            <a:ext cx="1649504" cy="1599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g2b2b6963c0c_0_10"/>
          <p:cNvGrpSpPr/>
          <p:nvPr/>
        </p:nvGrpSpPr>
        <p:grpSpPr>
          <a:xfrm>
            <a:off x="0" y="-3"/>
            <a:ext cx="12192000" cy="6858000"/>
            <a:chOff x="0" y="-3"/>
            <a:chExt cx="12192000" cy="6858000"/>
          </a:xfrm>
        </p:grpSpPr>
        <p:pic>
          <p:nvPicPr>
            <p:cNvPr id="326" name="Google Shape;326;g2b2b6963c0c_0_1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" name="Google Shape;327;g2b2b6963c0c_0_1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28" name="Google Shape;328;g2b2b6963c0c_0_10"/>
          <p:cNvGrpSpPr/>
          <p:nvPr/>
        </p:nvGrpSpPr>
        <p:grpSpPr>
          <a:xfrm>
            <a:off x="0" y="0"/>
            <a:ext cx="12192000" cy="6858000"/>
            <a:chOff x="0" y="-3"/>
            <a:chExt cx="12192000" cy="6858000"/>
          </a:xfrm>
        </p:grpSpPr>
        <p:pic>
          <p:nvPicPr>
            <p:cNvPr id="329" name="Google Shape;329;g2b2b6963c0c_0_1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0" name="Google Shape;330;g2b2b6963c0c_0_1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1" name="Google Shape;331;g2b2b6963c0c_0_10"/>
          <p:cNvSpPr txBox="1"/>
          <p:nvPr/>
        </p:nvSpPr>
        <p:spPr>
          <a:xfrm>
            <a:off x="363440" y="345088"/>
            <a:ext cx="57579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1800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Мамандық/</a:t>
            </a:r>
            <a:r>
              <a:rPr lang="ru-RU" sz="1800" b="1" dirty="0" err="1" smtClean="0">
                <a:solidFill>
                  <a:schemeClr val="dk1"/>
                </a:solidFill>
                <a:ea typeface="Impact"/>
                <a:cs typeface="Impact"/>
                <a:sym typeface="Impact"/>
              </a:rPr>
              <a:t>специальность</a:t>
            </a:r>
            <a:r>
              <a:rPr lang="ru-RU" sz="1800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: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
 10130300 </a:t>
            </a:r>
            <a:endParaRPr lang="ru-RU" sz="1800" b="1" i="0" u="none" strike="noStrike" cap="none" dirty="0" smtClean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lvl="0" algn="ctr"/>
            <a:r>
              <a:rPr lang="ru-RU" sz="1800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Қоғамдық </a:t>
            </a:r>
            <a:r>
              <a:rPr lang="ru-RU" sz="1800" b="1" i="0" u="none" strike="noStrike" cap="none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тамақтандыруды </a:t>
            </a:r>
            <a:r>
              <a:rPr lang="ru-RU" sz="1800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ұйымдастыру</a:t>
            </a:r>
            <a:r>
              <a:rPr lang="ru-RU" sz="1800" b="1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/организация </a:t>
            </a:r>
            <a:r>
              <a:rPr lang="ru-RU" sz="1800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питания</a:t>
            </a:r>
            <a:endParaRPr sz="1800" b="1" i="0" u="none" strike="noStrike" cap="none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</p:txBody>
      </p:sp>
      <p:sp>
        <p:nvSpPr>
          <p:cNvPr id="332" name="Google Shape;332;g2b2b6963c0c_0_10"/>
          <p:cNvSpPr txBox="1"/>
          <p:nvPr/>
        </p:nvSpPr>
        <p:spPr>
          <a:xfrm>
            <a:off x="479376" y="1844824"/>
            <a:ext cx="6042987" cy="1692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1600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Біліктілік</a:t>
            </a:r>
            <a:r>
              <a:rPr lang="ru-RU" sz="16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/</a:t>
            </a:r>
            <a:r>
              <a:rPr lang="ru-RU" sz="1600" b="1" dirty="0" smtClean="0">
                <a:solidFill>
                  <a:schemeClr val="dk1"/>
                </a:solidFill>
                <a:ea typeface="Impact"/>
                <a:cs typeface="Impact"/>
                <a:sym typeface="Impact"/>
              </a:rPr>
              <a:t> квалификация </a:t>
            </a:r>
            <a:r>
              <a:rPr lang="ru-RU" sz="16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:</a:t>
            </a:r>
            <a:r>
              <a:rPr lang="ru-RU" sz="16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
 3W10130301 </a:t>
            </a:r>
            <a:endParaRPr lang="ru-RU" sz="1600" b="1" i="0" u="none" strike="noStrike" cap="none" dirty="0" smtClean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lvl="0" algn="ctr"/>
            <a:r>
              <a:rPr lang="ru-RU" sz="1600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Кондитер-безендіруші</a:t>
            </a:r>
            <a:r>
              <a:rPr lang="ru-RU" sz="16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/к</a:t>
            </a:r>
            <a:r>
              <a:rPr lang="ru-RU" sz="1600" b="1" dirty="0" smtClean="0">
                <a:solidFill>
                  <a:schemeClr val="dk1"/>
                </a:solidFill>
                <a:ea typeface="Impact"/>
                <a:cs typeface="Impact"/>
                <a:sym typeface="Impact"/>
              </a:rPr>
              <a:t>ондитер-оформитель</a:t>
            </a:r>
            <a:r>
              <a:rPr lang="ru-RU" sz="16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
 3W10130302 </a:t>
            </a:r>
            <a:endParaRPr lang="ru-RU" sz="1600" b="1" i="0" u="none" strike="noStrike" cap="none" dirty="0" smtClean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lvl="0" algn="ctr"/>
            <a:r>
              <a:rPr lang="ru-RU" sz="1600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Аспаз</a:t>
            </a:r>
            <a:r>
              <a:rPr lang="ru-RU" sz="1600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/повар</a:t>
            </a:r>
            <a:endParaRPr sz="1600"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 sz="2400"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33" name="Google Shape;333;g2b2b6963c0c_0_10"/>
          <p:cNvSpPr txBox="1"/>
          <p:nvPr/>
        </p:nvSpPr>
        <p:spPr>
          <a:xfrm>
            <a:off x="335360" y="3573016"/>
            <a:ext cx="281193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Оқу мерзімі</a:t>
            </a:r>
            <a:r>
              <a:rPr lang="ru-RU" sz="16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/срок обучения:</a:t>
            </a:r>
            <a:r>
              <a:rPr lang="ru-RU" sz="16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
 2 </a:t>
            </a:r>
            <a:r>
              <a:rPr lang="ru-RU" sz="1600" b="1" i="0" u="none" strike="noStrike" cap="none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жыл</a:t>
            </a:r>
            <a:r>
              <a:rPr lang="ru-RU" sz="16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10 ай
 (9 </a:t>
            </a:r>
            <a:r>
              <a:rPr lang="ru-RU" sz="1600" b="1" i="0" u="none" strike="noStrike" cap="none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сынып</a:t>
            </a:r>
            <a:r>
              <a:rPr lang="ru-RU" sz="16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sz="1600" b="1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базасында</a:t>
            </a:r>
            <a:r>
              <a:rPr lang="ru-RU" sz="16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)</a:t>
            </a:r>
            <a:r>
              <a:rPr lang="ru-RU" sz="1600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/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2 </a:t>
            </a:r>
            <a:r>
              <a:rPr lang="ru-RU" sz="16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года 10 месяцев</a:t>
            </a:r>
            <a:endParaRPr sz="1600" b="1" dirty="0">
              <a:latin typeface="+mn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0" u="none" strike="noStrike" cap="none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(на базе 9 классов)</a:t>
            </a:r>
            <a:endParaRPr sz="1600" b="1" dirty="0">
              <a:latin typeface="+mn-lt"/>
            </a:endParaRPr>
          </a:p>
        </p:txBody>
      </p:sp>
      <p:sp>
        <p:nvSpPr>
          <p:cNvPr id="334" name="Google Shape;334;g2b2b6963c0c_0_10"/>
          <p:cNvSpPr txBox="1"/>
          <p:nvPr/>
        </p:nvSpPr>
        <p:spPr>
          <a:xfrm>
            <a:off x="1487488" y="4118829"/>
            <a:ext cx="6171739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Біліктілік</a:t>
            </a:r>
            <a:r>
              <a:rPr lang="ru-RU" sz="1600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/квалификация:</a:t>
            </a:r>
          </a:p>
          <a:p>
            <a:pPr lvl="0" algn="ctr"/>
            <a:r>
              <a:rPr lang="ru-RU" sz="1600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sz="1600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4S10130303 </a:t>
            </a:r>
            <a:endParaRPr lang="ru-RU" sz="1600" b="1" dirty="0" smtClean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lvl="0" algn="ctr"/>
            <a:r>
              <a:rPr lang="ru-RU" sz="1600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Технолог</a:t>
            </a:r>
            <a:r>
              <a:rPr lang="ru-RU" sz="1600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
 </a:t>
            </a:r>
            <a:r>
              <a:rPr lang="ru-RU" sz="1600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О</a:t>
            </a:r>
            <a:r>
              <a:rPr lang="kk-KZ" sz="1600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қу мерзімі/срок обучения</a:t>
            </a:r>
            <a:r>
              <a:rPr lang="ru-RU" sz="1600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:</a:t>
            </a:r>
            <a:r>
              <a:rPr lang="ru-RU" sz="1600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
 3 </a:t>
            </a:r>
            <a:r>
              <a:rPr lang="ru-RU" sz="1600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жыл</a:t>
            </a:r>
            <a:r>
              <a:rPr lang="ru-RU" sz="1600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10 ай
 (9 </a:t>
            </a:r>
            <a:r>
              <a:rPr lang="ru-RU" sz="1600" b="1" dirty="0" err="1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сынып</a:t>
            </a:r>
            <a:r>
              <a:rPr lang="ru-RU" sz="1600" b="1" dirty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 </a:t>
            </a:r>
            <a:r>
              <a:rPr lang="ru-RU" sz="1600" b="1" dirty="0" err="1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базасында</a:t>
            </a:r>
            <a:r>
              <a:rPr lang="ru-RU" sz="1600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)</a:t>
            </a:r>
          </a:p>
          <a:p>
            <a:pPr lvl="0" algn="ctr"/>
            <a:r>
              <a:rPr lang="ru-RU" sz="1600" b="1" dirty="0" smtClean="0">
                <a:solidFill>
                  <a:schemeClr val="dk1"/>
                </a:solidFill>
                <a:latin typeface="+mn-lt"/>
                <a:ea typeface="Impact"/>
                <a:cs typeface="Impact"/>
                <a:sym typeface="Impact"/>
              </a:rPr>
              <a:t>/</a:t>
            </a:r>
            <a:r>
              <a:rPr lang="ru-RU" sz="1600" b="1" dirty="0" smtClean="0">
                <a:solidFill>
                  <a:schemeClr val="dk1"/>
                </a:solidFill>
                <a:ea typeface="Impact"/>
                <a:cs typeface="Impact"/>
                <a:sym typeface="Impact"/>
              </a:rPr>
              <a:t>3 года 10 месяцев</a:t>
            </a:r>
          </a:p>
          <a:p>
            <a:pPr lvl="0" algn="ctr"/>
            <a:r>
              <a:rPr lang="ru-RU" sz="1600" b="1" dirty="0" smtClean="0">
                <a:solidFill>
                  <a:schemeClr val="dk1"/>
                </a:solidFill>
                <a:ea typeface="Impact"/>
                <a:cs typeface="Impact"/>
                <a:sym typeface="Impact"/>
              </a:rPr>
              <a:t>(на базе 9 классов)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  <a:latin typeface="+mn-lt"/>
              <a:ea typeface="Impact"/>
              <a:cs typeface="Impact"/>
              <a:sym typeface="Impac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 dirty="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35" name="Google Shape;335;g2b2b6963c0c_0_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17031" y="649825"/>
            <a:ext cx="2695369" cy="3593825"/>
          </a:xfrm>
          <a:prstGeom prst="rect">
            <a:avLst/>
          </a:prstGeom>
          <a:noFill/>
          <a:ln w="9525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6" name="Google Shape;336;g2b2b6963c0c_0_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96350" y="649816"/>
            <a:ext cx="2307924" cy="3077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g2b2b6963c0c_0_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75700" y="3698925"/>
            <a:ext cx="4406198" cy="245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g2b309b94094_4_0"/>
          <p:cNvGrpSpPr/>
          <p:nvPr/>
        </p:nvGrpSpPr>
        <p:grpSpPr>
          <a:xfrm>
            <a:off x="0" y="-3"/>
            <a:ext cx="12192000" cy="6858000"/>
            <a:chOff x="0" y="-3"/>
            <a:chExt cx="12192000" cy="6858000"/>
          </a:xfrm>
        </p:grpSpPr>
        <p:pic>
          <p:nvPicPr>
            <p:cNvPr id="343" name="Google Shape;343;g2b309b94094_4_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4" name="Google Shape;344;g2b309b94094_4_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5" name="Google Shape;345;g2b309b94094_4_0"/>
          <p:cNvGrpSpPr/>
          <p:nvPr/>
        </p:nvGrpSpPr>
        <p:grpSpPr>
          <a:xfrm>
            <a:off x="0" y="27384"/>
            <a:ext cx="12192000" cy="6858000"/>
            <a:chOff x="0" y="-3"/>
            <a:chExt cx="12192000" cy="6858000"/>
          </a:xfrm>
        </p:grpSpPr>
        <p:pic>
          <p:nvPicPr>
            <p:cNvPr id="346" name="Google Shape;346;g2b309b94094_4_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7" name="Google Shape;347;g2b309b94094_4_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8" name="Google Shape;348;g2b309b94094_4_0"/>
          <p:cNvSpPr txBox="1"/>
          <p:nvPr/>
        </p:nvSpPr>
        <p:spPr>
          <a:xfrm>
            <a:off x="7986475" y="1981700"/>
            <a:ext cx="4261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9" name="Google Shape;349;g2b309b94094_4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350" y="272925"/>
            <a:ext cx="3533750" cy="251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g2b309b94094_4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22518" y="2785200"/>
            <a:ext cx="3869477" cy="31188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g2b309b94094_4_0"/>
          <p:cNvSpPr txBox="1"/>
          <p:nvPr/>
        </p:nvSpPr>
        <p:spPr>
          <a:xfrm>
            <a:off x="695400" y="2852936"/>
            <a:ext cx="7550100" cy="33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600" b="1" dirty="0" err="1" smtClean="0">
                <a:solidFill>
                  <a:schemeClr val="dk1"/>
                </a:solidFill>
                <a:latin typeface="Times New Roman" pitchFamily="18" charset="0"/>
                <a:ea typeface="Impact"/>
                <a:cs typeface="Times New Roman" pitchFamily="18" charset="0"/>
                <a:sym typeface="Impact"/>
              </a:rPr>
              <a:t>Кондитер-безендіруші</a:t>
            </a:r>
            <a:r>
              <a:rPr lang="ru-RU" sz="1600" b="1" dirty="0" smtClean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кондитерлік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өнімдерді, тәттілер 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тәттілерді дайындайтын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және безендіретін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маман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b="1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
 Технолог –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тамақтандыру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кәсіпорындарында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аспаздық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кондитерлік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өнімдерді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әзірлеу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өндіру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маман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>
              <a:solidFill>
                <a:srgbClr val="333333"/>
              </a:solidFill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Кондитер - оформитель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- это специалист, который занимается приготовлением и оформлением  кондитерских изделий, сладостей и десертов. </a:t>
            </a:r>
            <a:endParaRPr sz="1600" dirty="0">
              <a:solidFill>
                <a:srgbClr val="333333"/>
              </a:solidFill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Технолог- </a:t>
            </a:r>
            <a:r>
              <a:rPr lang="ru-RU" sz="16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специалист по разработке, производству и контролю за качеством кулинарной и кондитерской продукции на предприятиях общественного питания.</a:t>
            </a:r>
            <a:endParaRPr sz="1600" dirty="0">
              <a:solidFill>
                <a:srgbClr val="333333"/>
              </a:solidFill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33333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2" name="Google Shape;352;g2b309b94094_4_0"/>
          <p:cNvSpPr txBox="1"/>
          <p:nvPr/>
        </p:nvSpPr>
        <p:spPr>
          <a:xfrm>
            <a:off x="4041400" y="399100"/>
            <a:ext cx="6628800" cy="18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Аспаз</a:t>
            </a:r>
            <a:r>
              <a:rPr lang="ru-RU" sz="1800" b="1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8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тамақтандыруға</a:t>
            </a:r>
            <a:r>
              <a:rPr lang="ru-RU" sz="18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тамақ</a:t>
            </a:r>
            <a:r>
              <a:rPr lang="ru-RU" sz="18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дайындаумен</a:t>
            </a:r>
            <a:r>
              <a:rPr lang="ru-RU" sz="18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кәсіби</a:t>
            </a:r>
            <a:r>
              <a:rPr lang="ru-RU" sz="18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18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айналысатын</a:t>
            </a:r>
            <a:r>
              <a:rPr lang="ru-RU" sz="18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8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b="1" dirty="0">
              <a:solidFill>
                <a:srgbClr val="333333"/>
              </a:solidFill>
              <a:highlight>
                <a:srgbClr val="FFFFFF"/>
              </a:highlight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Повар</a:t>
            </a:r>
            <a:r>
              <a:rPr lang="ru-RU" sz="1800" dirty="0">
                <a:solidFill>
                  <a:srgbClr val="333333"/>
                </a:solidFill>
                <a:highlight>
                  <a:srgbClr val="FFFFFF"/>
                </a:highlight>
                <a:latin typeface="Times New Roman" pitchFamily="18" charset="0"/>
                <a:cs typeface="Times New Roman" pitchFamily="18" charset="0"/>
              </a:rPr>
              <a:t> – это человек, профессионально занимающийся приготовлением пищи для общественного питания. </a:t>
            </a:r>
            <a:endParaRPr sz="18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g2b309b94094_4_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5155579"/>
            <a:ext cx="1649504" cy="15998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8" name="Google Shape;358;g2b309b94094_4_53"/>
          <p:cNvGrpSpPr/>
          <p:nvPr/>
        </p:nvGrpSpPr>
        <p:grpSpPr>
          <a:xfrm>
            <a:off x="0" y="-3"/>
            <a:ext cx="12192000" cy="6858000"/>
            <a:chOff x="0" y="-3"/>
            <a:chExt cx="12192000" cy="6858000"/>
          </a:xfrm>
        </p:grpSpPr>
        <p:pic>
          <p:nvPicPr>
            <p:cNvPr id="359" name="Google Shape;359;g2b309b94094_4_5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0" name="Google Shape;360;g2b309b94094_4_5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1" name="Google Shape;361;g2b309b94094_4_53"/>
          <p:cNvGrpSpPr/>
          <p:nvPr/>
        </p:nvGrpSpPr>
        <p:grpSpPr>
          <a:xfrm>
            <a:off x="0" y="-102553"/>
            <a:ext cx="12192000" cy="6858000"/>
            <a:chOff x="0" y="-3"/>
            <a:chExt cx="12192000" cy="6858000"/>
          </a:xfrm>
        </p:grpSpPr>
        <p:pic>
          <p:nvPicPr>
            <p:cNvPr id="362" name="Google Shape;362;g2b309b94094_4_5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3" name="Google Shape;363;g2b309b94094_4_5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4" name="Google Shape;364;g2b309b94094_4_53"/>
          <p:cNvSpPr txBox="1"/>
          <p:nvPr/>
        </p:nvSpPr>
        <p:spPr>
          <a:xfrm>
            <a:off x="5573099" y="3790825"/>
            <a:ext cx="2714700" cy="167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b="1" dirty="0" err="1" smtClean="0">
                <a:solidFill>
                  <a:srgbClr val="1C4587"/>
                </a:solidFill>
                <a:ea typeface="Calibri"/>
                <a:cs typeface="Calibri"/>
                <a:sym typeface="Calibri"/>
              </a:rPr>
              <a:t>WorldSkills</a:t>
            </a:r>
            <a:r>
              <a:rPr lang="ru-RU" b="1" dirty="0" smtClean="0">
                <a:solidFill>
                  <a:srgbClr val="1C4587"/>
                </a:solidFill>
                <a:ea typeface="Calibri"/>
                <a:cs typeface="Calibri"/>
                <a:sym typeface="Calibri"/>
              </a:rPr>
              <a:t> </a:t>
            </a:r>
            <a:r>
              <a:rPr lang="ru-RU" b="1" dirty="0" err="1" smtClean="0">
                <a:solidFill>
                  <a:srgbClr val="1C4587"/>
                </a:solidFill>
                <a:ea typeface="Calibri"/>
                <a:cs typeface="Calibri"/>
                <a:sym typeface="Calibri"/>
              </a:rPr>
              <a:t>Kazakhstan</a:t>
            </a:r>
            <a:r>
              <a:rPr lang="ru-RU" b="1" dirty="0" smtClean="0">
                <a:solidFill>
                  <a:srgbClr val="1C4587"/>
                </a:solidFill>
                <a:ea typeface="Calibri"/>
                <a:cs typeface="Calibri"/>
                <a:sym typeface="Calibri"/>
              </a:rPr>
              <a:t> </a:t>
            </a:r>
            <a:r>
              <a:rPr lang="ru-RU" b="1" dirty="0" err="1" smtClean="0">
                <a:solidFill>
                  <a:srgbClr val="1C4587"/>
                </a:solidFill>
                <a:latin typeface="+mn-lt"/>
                <a:ea typeface="Calibri"/>
                <a:cs typeface="Calibri"/>
                <a:sym typeface="Calibri"/>
              </a:rPr>
              <a:t>чемпионатына</a:t>
            </a:r>
            <a:r>
              <a:rPr lang="ru-RU" b="1" dirty="0" smtClean="0">
                <a:solidFill>
                  <a:srgbClr val="1C4587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ru-RU" b="1" dirty="0" err="1">
                <a:solidFill>
                  <a:srgbClr val="1C4587"/>
                </a:solidFill>
                <a:latin typeface="+mn-lt"/>
                <a:ea typeface="Calibri"/>
                <a:cs typeface="Calibri"/>
                <a:sym typeface="Calibri"/>
              </a:rPr>
              <a:t>қатысу</a:t>
            </a:r>
            <a:r>
              <a:rPr lang="ru-RU" b="1" dirty="0">
                <a:solidFill>
                  <a:srgbClr val="1C4587"/>
                </a:solidFill>
                <a:latin typeface="+mn-lt"/>
                <a:ea typeface="Calibri"/>
                <a:cs typeface="Calibri"/>
                <a:sym typeface="Calibri"/>
              </a:rPr>
              <a:t>
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1C4587"/>
                </a:solidFill>
                <a:latin typeface="+mn-lt"/>
                <a:ea typeface="Calibri"/>
                <a:cs typeface="Calibri"/>
                <a:sym typeface="Calibri"/>
              </a:rPr>
              <a:t>Участие в Национальном чемпионате</a:t>
            </a:r>
            <a:endParaRPr b="1" dirty="0">
              <a:solidFill>
                <a:srgbClr val="1C4587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1C4587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ru-RU" b="1" dirty="0" err="1">
                <a:solidFill>
                  <a:srgbClr val="1C4587"/>
                </a:solidFill>
                <a:latin typeface="+mn-lt"/>
                <a:ea typeface="Calibri"/>
                <a:cs typeface="Calibri"/>
                <a:sym typeface="Calibri"/>
              </a:rPr>
              <a:t>WorldSkills</a:t>
            </a:r>
            <a:r>
              <a:rPr lang="ru-RU" b="1" dirty="0">
                <a:solidFill>
                  <a:srgbClr val="1C4587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ru-RU" b="1" dirty="0" err="1">
                <a:solidFill>
                  <a:srgbClr val="1C4587"/>
                </a:solidFill>
                <a:latin typeface="+mn-lt"/>
                <a:ea typeface="Calibri"/>
                <a:cs typeface="Calibri"/>
                <a:sym typeface="Calibri"/>
              </a:rPr>
              <a:t>Kazakhstan</a:t>
            </a:r>
            <a:endParaRPr b="1" dirty="0">
              <a:solidFill>
                <a:srgbClr val="1C4587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2b309b94094_4_53"/>
          <p:cNvSpPr txBox="1"/>
          <p:nvPr/>
        </p:nvSpPr>
        <p:spPr>
          <a:xfrm>
            <a:off x="1850807" y="4590872"/>
            <a:ext cx="3510068" cy="1267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Практикалық аспаздық </a:t>
            </a:r>
            <a:r>
              <a:rPr lang="ru-RU" sz="1600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сабақтары</a:t>
            </a:r>
            <a:endParaRPr lang="ru-RU" sz="16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Практические занятия повара</a:t>
            </a:r>
            <a:endParaRPr sz="16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  <p:pic>
        <p:nvPicPr>
          <p:cNvPr id="366" name="Google Shape;366;g2b309b94094_4_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85850"/>
            <a:ext cx="5361349" cy="4263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g2b309b94094_4_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3024" y="185849"/>
            <a:ext cx="1780274" cy="237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g2b309b94094_4_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38425" y="1839925"/>
            <a:ext cx="2875325" cy="267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g2b309b94094_4_53"/>
          <p:cNvPicPr preferRelativeResize="0"/>
          <p:nvPr/>
        </p:nvPicPr>
        <p:blipFill rotWithShape="1">
          <a:blip r:embed="rId8">
            <a:alphaModFix/>
          </a:blip>
          <a:srcRect t="28540" r="-5618" b="25737"/>
          <a:stretch/>
        </p:blipFill>
        <p:spPr>
          <a:xfrm>
            <a:off x="5859775" y="1708600"/>
            <a:ext cx="2414775" cy="202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g2b309b94094_4_53"/>
          <p:cNvPicPr preferRelativeResize="0"/>
          <p:nvPr/>
        </p:nvPicPr>
        <p:blipFill rotWithShape="1">
          <a:blip r:embed="rId9">
            <a:alphaModFix/>
          </a:blip>
          <a:srcRect t="9966" r="12280"/>
          <a:stretch/>
        </p:blipFill>
        <p:spPr>
          <a:xfrm>
            <a:off x="5655700" y="169288"/>
            <a:ext cx="1649499" cy="2406824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g2b309b94094_4_53"/>
          <p:cNvSpPr txBox="1"/>
          <p:nvPr/>
        </p:nvSpPr>
        <p:spPr>
          <a:xfrm>
            <a:off x="7305200" y="546375"/>
            <a:ext cx="2600400" cy="9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Кондитер </a:t>
            </a:r>
            <a:r>
              <a:rPr lang="ru-RU" sz="1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аспазына</a:t>
            </a: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ru-RU" sz="1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арналған</a:t>
            </a: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ru-RU" sz="1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практикалық</a:t>
            </a: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</a:t>
            </a:r>
            <a:r>
              <a:rPr lang="ru-RU" sz="1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сабақтар</a:t>
            </a:r>
            <a:endParaRPr lang="ru-RU"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ru-RU"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Практические занятия кондитера-оформителя</a:t>
            </a:r>
            <a:endParaRPr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  <p:pic>
        <p:nvPicPr>
          <p:cNvPr id="372" name="Google Shape;372;g2b309b94094_4_5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691244" y="400525"/>
            <a:ext cx="2288532" cy="305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g2b309b94094_4_5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691250" y="3451900"/>
            <a:ext cx="2288526" cy="240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g2b309b94094_4_5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274550" y="2106700"/>
            <a:ext cx="1649501" cy="2644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oogle Shape;379;g2b309b94094_4_78"/>
          <p:cNvGrpSpPr/>
          <p:nvPr/>
        </p:nvGrpSpPr>
        <p:grpSpPr>
          <a:xfrm>
            <a:off x="0" y="-27384"/>
            <a:ext cx="12192000" cy="6858000"/>
            <a:chOff x="0" y="74547"/>
            <a:chExt cx="12192000" cy="6858000"/>
          </a:xfrm>
        </p:grpSpPr>
        <p:pic>
          <p:nvPicPr>
            <p:cNvPr id="380" name="Google Shape;380;g2b309b94094_4_7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74547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1" name="Google Shape;381;g2b309b94094_4_7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2" name="Google Shape;382;g2b309b94094_4_78"/>
          <p:cNvSpPr txBox="1"/>
          <p:nvPr/>
        </p:nvSpPr>
        <p:spPr>
          <a:xfrm>
            <a:off x="448235" y="400425"/>
            <a:ext cx="7285318" cy="1047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15000"/>
              </a:lnSpc>
              <a:buSzPts val="1100"/>
            </a:pPr>
            <a:r>
              <a:rPr lang="ru-RU" sz="1800" b="1" dirty="0" err="1" smtClean="0">
                <a:solidFill>
                  <a:srgbClr val="0B5394"/>
                </a:solidFill>
                <a:latin typeface="+mn-lt"/>
                <a:ea typeface="Calibri"/>
                <a:cs typeface="Calibri"/>
                <a:sym typeface="Calibri"/>
              </a:rPr>
              <a:t>Үздік кәсіпорындарға орналасу</a:t>
            </a:r>
            <a:r>
              <a:rPr lang="ru-RU" sz="1800" b="1" dirty="0" smtClean="0">
                <a:solidFill>
                  <a:srgbClr val="0B5394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ru-RU" sz="1800" b="1" dirty="0" err="1" smtClean="0">
                <a:solidFill>
                  <a:srgbClr val="0B5394"/>
                </a:solidFill>
                <a:latin typeface="+mn-lt"/>
                <a:ea typeface="Calibri"/>
                <a:cs typeface="Calibri"/>
                <a:sym typeface="Calibri"/>
              </a:rPr>
              <a:t>кепілдігі</a:t>
            </a:r>
            <a:r>
              <a:rPr lang="ru-RU" sz="1800" b="1" dirty="0" smtClean="0">
                <a:solidFill>
                  <a:srgbClr val="0B5394"/>
                </a:solidFill>
                <a:latin typeface="+mn-lt"/>
                <a:ea typeface="Calibri"/>
                <a:cs typeface="Calibri"/>
                <a:sym typeface="Calibri"/>
              </a:rPr>
              <a:t>/</a:t>
            </a:r>
            <a:endParaRPr lang="ru-RU" sz="1800" b="1" dirty="0">
              <a:solidFill>
                <a:srgbClr val="0B5394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800" b="1" dirty="0">
                <a:solidFill>
                  <a:srgbClr val="0B5394"/>
                </a:solidFill>
                <a:latin typeface="+mn-lt"/>
                <a:ea typeface="Calibri"/>
                <a:cs typeface="Calibri"/>
                <a:sym typeface="Calibri"/>
              </a:rPr>
              <a:t>Гарантированное трудоустройство </a:t>
            </a:r>
            <a:endParaRPr sz="1800" b="1" dirty="0">
              <a:solidFill>
                <a:srgbClr val="0B5394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800" b="1" dirty="0">
                <a:solidFill>
                  <a:srgbClr val="0B5394"/>
                </a:solidFill>
                <a:latin typeface="+mn-lt"/>
                <a:ea typeface="Calibri"/>
                <a:cs typeface="Calibri"/>
                <a:sym typeface="Calibri"/>
              </a:rPr>
              <a:t>в лучших предприятиях </a:t>
            </a:r>
            <a:endParaRPr sz="1800" b="1" dirty="0">
              <a:solidFill>
                <a:srgbClr val="0B5394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g2b309b94094_4_78"/>
          <p:cNvSpPr txBox="1"/>
          <p:nvPr/>
        </p:nvSpPr>
        <p:spPr>
          <a:xfrm>
            <a:off x="479376" y="1556792"/>
            <a:ext cx="5562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84" name="Google Shape;384;g2b309b94094_4_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9100" y="664500"/>
            <a:ext cx="3829050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g2b309b94094_4_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4013" y="1926838"/>
            <a:ext cx="5942774" cy="3961849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g2b309b94094_4_78"/>
          <p:cNvSpPr txBox="1"/>
          <p:nvPr/>
        </p:nvSpPr>
        <p:spPr>
          <a:xfrm>
            <a:off x="6996787" y="2769420"/>
            <a:ext cx="4908300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Мейрамханалар</a:t>
            </a: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
 Кафе
 </a:t>
            </a:r>
            <a:r>
              <a:rPr lang="ru-RU" sz="1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Барлар</a:t>
            </a: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
 </a:t>
            </a:r>
            <a:r>
              <a:rPr lang="ru-RU" sz="1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Асхана</a:t>
            </a: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
 </a:t>
            </a:r>
            <a:r>
              <a:rPr lang="ru-RU" sz="1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Тамақ зауыттары</a:t>
            </a: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
 </a:t>
            </a:r>
            <a:r>
              <a:rPr lang="ru-RU" sz="1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Наубайхана</a:t>
            </a: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
 Кондитер </a:t>
            </a:r>
            <a:r>
              <a:rPr lang="ru-RU" sz="1200" dirty="0" err="1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фабрикалары</a:t>
            </a: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
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Рестораны</a:t>
            </a:r>
            <a:endParaRPr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Кафе</a:t>
            </a:r>
            <a:endParaRPr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Бары</a:t>
            </a:r>
            <a:endParaRPr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Столовые</a:t>
            </a:r>
            <a:endParaRPr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Пищевые комбинаты</a:t>
            </a:r>
            <a:endParaRPr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Пекарни</a:t>
            </a:r>
            <a:endParaRPr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Кондитерские </a:t>
            </a:r>
            <a:r>
              <a:rPr lang="ru-RU" sz="1200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фабрики</a:t>
            </a:r>
            <a:endParaRPr sz="1200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g1ef9711775d_16_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251764" cy="7900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359" y="404664"/>
            <a:ext cx="5544151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3352" y="3717032"/>
            <a:ext cx="5832648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360" y="6119812"/>
            <a:ext cx="4104456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91344" y="1268760"/>
            <a:ext cx="6096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Мамандық/специальность: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07130700 </a:t>
            </a:r>
          </a:p>
          <a:p>
            <a:pPr algn="ct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Электромеханикалық жабдықтарға техникалық қызмет көрсету, жөндеу және пайдалану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(түрлері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салалары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)/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Техническое обслуживание, ремонт и эксплуатация электромеханического оборудования (по видам и отраслям)</a:t>
            </a:r>
          </a:p>
          <a:p>
            <a:pPr algn="ctr"/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Біліктілік/квалификация:</a:t>
            </a:r>
          </a:p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S07130704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Техник-электромеханик</a:t>
            </a:r>
          </a:p>
          <a:p>
            <a:pPr algn="ctr"/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Оқу мерзімі/срок обучения:</a:t>
            </a:r>
          </a:p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3 жыл 10 ай (9 сынып базасында)/ 3 года 10 месяцев (на базе 9 классов) </a:t>
            </a:r>
          </a:p>
          <a:p>
            <a:pPr algn="ctr"/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68008" y="4797152"/>
            <a:ext cx="5832648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Google Shape;396;g2b2b6963c0c_5_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352" y="260648"/>
            <a:ext cx="5832648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99656" y="404664"/>
            <a:ext cx="39909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9616" y="2564904"/>
            <a:ext cx="39909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35360" y="404664"/>
            <a:ext cx="6096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Студенттердің жұмыс орындары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Электрик-монтажшы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салынып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жатқан және дайын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құрылыстарда электр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сымдарын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монтаждау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бригаданы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басқарумен айналысады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Энергетик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кәсіпорынның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барлық электротехникалық жабдықтарын пайдалануға жауапты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инженерлік-техникалық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персонал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Электр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техникалық қызметтердің электромонтері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инженері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Релелік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қорғау және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автоматика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қызметтерінің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орталықтандырылған жөндеу бригадаларының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жоғары вольтты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сынақтар қызметінің техникалық және инженерлік-техникалық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персоналы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т.б.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Студенттер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практикадан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өтіп, жұмыс істейтін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кәсіпорындары: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«Көкшетау Энерго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ЖШС,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Рауан-Бурабай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ЖШС, «ВРД» ЖШС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Бурабай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», «Щучье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қазандық-механикалық зауыты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ЖШС, ЖШС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«Гефест».,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Көкшетау-Мельинвест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ЖШС,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Термо-Транзит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 МКК,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«Қазгер-Құс»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ЖШС,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Степногорск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Энерготранзит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ЖШС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g2b2b6963c0c_5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g2b2b6963c0c_5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51784" y="260648"/>
            <a:ext cx="3868266" cy="304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g2b2b6963c0c_5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" name="Google Shape;411;g2b2c421ac5b_0_12"/>
          <p:cNvGrpSpPr/>
          <p:nvPr/>
        </p:nvGrpSpPr>
        <p:grpSpPr>
          <a:xfrm>
            <a:off x="0" y="-1"/>
            <a:ext cx="12192000" cy="6858000"/>
            <a:chOff x="0" y="-3"/>
            <a:chExt cx="12192000" cy="6858000"/>
          </a:xfrm>
        </p:grpSpPr>
        <p:pic>
          <p:nvPicPr>
            <p:cNvPr id="412" name="Google Shape;412;g2b2c421ac5b_0_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3" name="Google Shape;413;g2b2c421ac5b_0_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4" name="Google Shape;414;g2b2c421ac5b_0_12"/>
          <p:cNvSpPr txBox="1"/>
          <p:nvPr/>
        </p:nvSpPr>
        <p:spPr>
          <a:xfrm>
            <a:off x="551384" y="332656"/>
            <a:ext cx="5589300" cy="62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sz="2000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Мамандық/Специальность:</a:t>
            </a:r>
            <a:r>
              <a:rPr lang="ru-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
 07151100 </a:t>
            </a:r>
            <a:endParaRPr lang="ru-RU" sz="2000" b="1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/>
            <a:r>
              <a:rPr lang="ru-RU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Машиналар</a:t>
            </a:r>
            <a:r>
              <a:rPr lang="ru-RU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мен </a:t>
            </a:r>
            <a:r>
              <a:rPr lang="ru-RU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жабдықтарды пайдалану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және техникалық қызмет көрсету 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ru-RU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салалар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бойынша</a:t>
            </a:r>
            <a:r>
              <a:rPr lang="ru-RU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)/ Эксплуатация и техническое обслуживание машин и оборудования (по отраслям промышленности) 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
</a:t>
            </a:r>
            <a:r>
              <a:rPr lang="ru-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
 </a:t>
            </a:r>
            <a:r>
              <a:rPr lang="ru-RU" sz="2000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Біліктілік</a:t>
            </a:r>
            <a:r>
              <a:rPr lang="ru-RU" sz="20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/квалификация:</a:t>
            </a:r>
            <a:r>
              <a:rPr lang="ru-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
 4S07151102 </a:t>
            </a:r>
            <a:endParaRPr lang="ru-RU" sz="2000" b="1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/>
            <a:r>
              <a:rPr lang="ru-RU" sz="20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Техник-механик</a:t>
            </a:r>
            <a:r>
              <a:rPr lang="ru-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
</a:t>
            </a:r>
            <a:endParaRPr lang="ru-RU" sz="2000" b="1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/>
            <a:r>
              <a:rPr lang="ru-RU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
 </a:t>
            </a:r>
            <a:r>
              <a:rPr lang="ru-RU" sz="20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Оқу </a:t>
            </a:r>
            <a:r>
              <a:rPr lang="ru-RU" sz="2000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мерзімі</a:t>
            </a:r>
            <a:r>
              <a:rPr lang="ru-RU" sz="20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/срок обучения</a:t>
            </a:r>
          </a:p>
          <a:p>
            <a:pPr algn="ctr"/>
            <a:r>
              <a:rPr lang="kk-KZ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жыл 10 ай (9 сынып базасында)/ 2 года 10 месяцев (на базе 9 классов</a:t>
            </a:r>
            <a:endParaRPr lang="ru-RU"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15" name="Google Shape;415;g2b2c421ac5b_0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8875" y="514345"/>
            <a:ext cx="5507025" cy="44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g2b2c421ac5b_0_5"/>
          <p:cNvGrpSpPr/>
          <p:nvPr/>
        </p:nvGrpSpPr>
        <p:grpSpPr>
          <a:xfrm>
            <a:off x="0" y="-1"/>
            <a:ext cx="12192000" cy="6858000"/>
            <a:chOff x="0" y="-3"/>
            <a:chExt cx="12192000" cy="6858000"/>
          </a:xfrm>
        </p:grpSpPr>
        <p:pic>
          <p:nvPicPr>
            <p:cNvPr id="421" name="Google Shape;421;g2b2c421ac5b_0_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2" name="Google Shape;422;g2b2c421ac5b_0_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3" name="Google Shape;423;g2b2c421ac5b_0_5"/>
          <p:cNvSpPr txBox="1"/>
          <p:nvPr/>
        </p:nvSpPr>
        <p:spPr>
          <a:xfrm>
            <a:off x="445775" y="720075"/>
            <a:ext cx="6978000" cy="35701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Техник-механик –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б</a:t>
            </a:r>
            <a:r>
              <a:rPr lang="ru-RU" sz="2000" dirty="0" err="1" smtClean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ұл 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механика,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инженерлік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және механикалық жабдықтарға қызмет көрсету саласындағы білімі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мен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дағдылары 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бар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маман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 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Ол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әртүрлі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механикалық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жүйелер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мен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құрылғыларды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жөндейді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қызмет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көрсетеді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диагностикалайды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және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баптайды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b="1" dirty="0">
              <a:solidFill>
                <a:srgbClr val="20212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Техник-механик — </a:t>
            </a:r>
            <a:r>
              <a:rPr lang="ru-RU" sz="2000" dirty="0" smtClean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это </a:t>
            </a:r>
            <a:r>
              <a:rPr lang="ru-RU" sz="2000" dirty="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специалист, обладающий знаниями и навыками в области механики, техники и обслуживания механического оборудования. Он занимается ремонтом, техническим обслуживанием, диагностикой и настройкой различных механических систем и устройств.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24" name="Google Shape;424;g2b2c421ac5b_0_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9696" y="576950"/>
            <a:ext cx="3957027" cy="261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g2b2c421ac5b_0_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39625" y="3192525"/>
            <a:ext cx="3797167" cy="287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" name="Google Shape;430;g2b2c421ac5b_0_0"/>
          <p:cNvGrpSpPr/>
          <p:nvPr/>
        </p:nvGrpSpPr>
        <p:grpSpPr>
          <a:xfrm>
            <a:off x="0" y="-1"/>
            <a:ext cx="12192000" cy="6858000"/>
            <a:chOff x="0" y="-3"/>
            <a:chExt cx="12192000" cy="6858000"/>
          </a:xfrm>
        </p:grpSpPr>
        <p:pic>
          <p:nvPicPr>
            <p:cNvPr id="431" name="Google Shape;431;g2b2c421ac5b_0_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2" name="Google Shape;432;g2b2c421ac5b_0_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3" name="Google Shape;433;g2b2c421ac5b_0_0"/>
          <p:cNvSpPr txBox="1"/>
          <p:nvPr/>
        </p:nvSpPr>
        <p:spPr>
          <a:xfrm>
            <a:off x="279925" y="244925"/>
            <a:ext cx="5790900" cy="43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Біздің колледжде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сіз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әр түрлі тәжірибеден өте аласыз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 </a:t>
            </a:r>
            <a:r>
              <a:rPr lang="ru-RU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токарлық өңдеу, 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металл </a:t>
            </a:r>
            <a:r>
              <a:rPr lang="ru-RU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өңдеу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дәнекерлеу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электр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монтаждау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және осының барлығы заманауи</a:t>
            </a: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жабдықталған</a:t>
            </a:r>
            <a:r>
              <a:rPr lang="ru-RU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ru-RU"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нашего колледжа вы можете пройти различные виды практик; токарная, слесарная, сварочная, электромонтажная и все это на современном оборудовании.</a:t>
            </a: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4" name="Google Shape;434;g2b2c421ac5b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83250" y="505800"/>
            <a:ext cx="6063752" cy="343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g2b2c421ac5b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59725" y="3316325"/>
            <a:ext cx="4772749" cy="3436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g2b2c421ac5b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3250458"/>
            <a:ext cx="4023824" cy="343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g2b2c421ac5b_0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47650" y="3866275"/>
            <a:ext cx="4144352" cy="2915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2" name="Google Shape;442;g2b2c421ac5b_0_40"/>
          <p:cNvGrpSpPr/>
          <p:nvPr/>
        </p:nvGrpSpPr>
        <p:grpSpPr>
          <a:xfrm>
            <a:off x="0" y="-1"/>
            <a:ext cx="12192000" cy="6858000"/>
            <a:chOff x="0" y="-3"/>
            <a:chExt cx="12192000" cy="6858000"/>
          </a:xfrm>
        </p:grpSpPr>
        <p:pic>
          <p:nvPicPr>
            <p:cNvPr id="443" name="Google Shape;443;g2b2c421ac5b_0_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-3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4" name="Google Shape;444;g2b2c421ac5b_0_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5155577"/>
              <a:ext cx="1649504" cy="15998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45" name="Google Shape;445;g2b2c421ac5b_0_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56388" y="4774175"/>
            <a:ext cx="2790825" cy="16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g2b2c421ac5b_0_40"/>
          <p:cNvSpPr txBox="1"/>
          <p:nvPr/>
        </p:nvSpPr>
        <p:spPr>
          <a:xfrm>
            <a:off x="263352" y="188640"/>
            <a:ext cx="9473100" cy="4505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Кез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келген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өнеркәсіптік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зауытта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механикалық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жабдықтардың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барлық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түрлері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бар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және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оны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жөндеуді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күтіп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ұстауды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және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орнатуды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адамдардан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талап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етеді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 Техник-механик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әртүрлі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салалардағы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сұранысқа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ие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мамандардың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бірі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болып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табылады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және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әлеуметтік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серіктестер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базасында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тағылымдамадан</a:t>
            </a: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өтеді</a:t>
            </a:r>
            <a:r>
              <a:rPr lang="ru-RU" sz="16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
 </a:t>
            </a:r>
            <a:r>
              <a:rPr lang="ru-RU" sz="16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«Көкшетау Мелинвест</a:t>
            </a:r>
            <a:r>
              <a:rPr lang="ru-RU" sz="16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ЖШС, «ХПП </a:t>
            </a:r>
            <a:r>
              <a:rPr lang="ru-RU" sz="16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Арна</a:t>
            </a:r>
            <a:r>
              <a:rPr lang="ru-RU" sz="16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ЖШС, «Щучин </a:t>
            </a:r>
            <a:r>
              <a:rPr lang="ru-RU" sz="16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қазандық-механикалық зауыты</a:t>
            </a:r>
            <a:r>
              <a:rPr lang="ru-RU" sz="16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ЖШС, «ВРД </a:t>
            </a:r>
            <a:r>
              <a:rPr lang="ru-RU" sz="16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Бурабай</a:t>
            </a:r>
            <a:r>
              <a:rPr lang="ru-RU" sz="16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ЖШС, </a:t>
            </a:r>
            <a:r>
              <a:rPr lang="ru-RU" sz="16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«Қазгер-Құс» </a:t>
            </a:r>
            <a:r>
              <a:rPr lang="ru-RU" sz="16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ЖШС, «</a:t>
            </a:r>
            <a:r>
              <a:rPr lang="ru-RU" sz="16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Термо-Транзит</a:t>
            </a:r>
            <a: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».</a:t>
            </a:r>
            <a:endParaRPr lang="ru-RU"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ru-RU"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любом промышленном предприятии имеется всевозможное механическое оборудование и требуются люди для его  ремонта, обслуживания и монтажа. Техник-механик является одним из востребованных специалистов в  различных отраслях промышленности и проходит практику на базах социальных партнеров.</a:t>
            </a: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6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ТОО «Кокшетау </a:t>
            </a:r>
            <a:r>
              <a:rPr lang="ru-RU" sz="16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Мельинвест</a:t>
            </a:r>
            <a:r>
              <a:rPr lang="ru-RU" sz="16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», ТОО  «ХПП «</a:t>
            </a:r>
            <a:r>
              <a:rPr lang="ru-RU" sz="16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Арна</a:t>
            </a:r>
            <a:r>
              <a:rPr lang="ru-RU" sz="16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», ТОО «</a:t>
            </a:r>
            <a:r>
              <a:rPr lang="ru-RU" sz="16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Щучинский</a:t>
            </a:r>
            <a:r>
              <a:rPr lang="ru-RU" sz="16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котельно-механический завод»,  ТОО «ВРД «</a:t>
            </a:r>
            <a:r>
              <a:rPr lang="ru-RU" sz="16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Бурабай</a:t>
            </a:r>
            <a:r>
              <a:rPr lang="ru-RU" sz="16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»,  ТОО «</a:t>
            </a:r>
            <a:r>
              <a:rPr lang="ru-RU" sz="1600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Казгер-Кус</a:t>
            </a:r>
            <a:r>
              <a:rPr lang="ru-RU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6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47" name="Google Shape;447;g2b2c421ac5b_0_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00456" y="489850"/>
            <a:ext cx="1725894" cy="2514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g2b2c421ac5b_0_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04125" y="4774175"/>
            <a:ext cx="1428750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g2b2c421ac5b_0_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750275" y="3893277"/>
            <a:ext cx="2143125" cy="180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1050</Words>
  <Application>Microsoft Office PowerPoint</Application>
  <PresentationFormat>Произвольный</PresentationFormat>
  <Paragraphs>247</Paragraphs>
  <Slides>31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Arial</vt:lpstr>
      <vt:lpstr>Times New Roman</vt:lpstr>
      <vt:lpstr>Impact</vt:lpstr>
      <vt:lpstr>Calibri</vt:lpstr>
      <vt:lpstr>Roboto</vt:lpstr>
      <vt:lpstr>Тема Office</vt:lpstr>
      <vt:lpstr>Слайд 1</vt:lpstr>
      <vt:lpstr>Слайд 2</vt:lpstr>
      <vt:lpstr>Слайд 3</vt:lpstr>
      <vt:lpstr>   Ақпараттық технологиялар (IT):  • Бағдарламалық қамтамасыз етуді, веб-сайттарды, мобильді қосымшаларды, басқару жүйелерін әзірлейтін АТ компаниялары.  |Т-шешімдерін талап ететін барлық компанияларда әзірлеушілер қажет.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andreyserikovich</dc:creator>
  <cp:lastModifiedBy>user</cp:lastModifiedBy>
  <cp:revision>12</cp:revision>
  <dcterms:created xsi:type="dcterms:W3CDTF">2024-01-23T11:25:37Z</dcterms:created>
  <dcterms:modified xsi:type="dcterms:W3CDTF">2024-02-02T03:06:34Z</dcterms:modified>
</cp:coreProperties>
</file>